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3" r:id="rId2"/>
    <p:sldMasterId id="2147483654" r:id="rId3"/>
  </p:sldMasterIdLst>
  <p:notesMasterIdLst>
    <p:notesMasterId r:id="rId15"/>
  </p:notesMasterIdLst>
  <p:handoutMasterIdLst>
    <p:handoutMasterId r:id="rId16"/>
  </p:handoutMasterIdLst>
  <p:sldIdLst>
    <p:sldId id="271" r:id="rId4"/>
    <p:sldId id="280" r:id="rId5"/>
    <p:sldId id="272" r:id="rId6"/>
    <p:sldId id="270" r:id="rId7"/>
    <p:sldId id="260" r:id="rId8"/>
    <p:sldId id="258" r:id="rId9"/>
    <p:sldId id="261" r:id="rId10"/>
    <p:sldId id="266" r:id="rId11"/>
    <p:sldId id="267" r:id="rId12"/>
    <p:sldId id="281" r:id="rId13"/>
    <p:sldId id="277" r:id="rId14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99" autoAdjust="0"/>
    <p:restoredTop sz="94660"/>
  </p:normalViewPr>
  <p:slideViewPr>
    <p:cSldViewPr>
      <p:cViewPr varScale="1">
        <p:scale>
          <a:sx n="63" d="100"/>
          <a:sy n="63" d="100"/>
        </p:scale>
        <p:origin x="-13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tr-TR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tr-TR"/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tr-TR"/>
          </a:p>
        </p:txBody>
      </p:sp>
      <p:sp>
        <p:nvSpPr>
          <p:cNvPr id="522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DD2CED9B-D1AF-4FE5-8688-27DA9D65638F}" type="slidenum">
              <a:rPr lang="tr-TR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tr-TR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tr-TR"/>
          </a:p>
        </p:txBody>
      </p:sp>
      <p:sp>
        <p:nvSpPr>
          <p:cNvPr id="5120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12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512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tr-TR"/>
          </a:p>
        </p:txBody>
      </p:sp>
      <p:sp>
        <p:nvSpPr>
          <p:cNvPr id="512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2E4EE4A9-D8E8-49E4-9CC4-83EC8E9F561B}" type="slidenum">
              <a:rPr lang="tr-TR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07CB50F-C964-467D-BBA9-86D46F588670}" type="slidenum">
              <a:rPr lang="tr-TR"/>
              <a:pPr/>
              <a:t>1</a:t>
            </a:fld>
            <a:endParaRPr lang="tr-TR"/>
          </a:p>
        </p:txBody>
      </p:sp>
      <p:sp>
        <p:nvSpPr>
          <p:cNvPr id="5325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E2B9D5E-711F-4363-ADCD-D69F27569CB9}" type="slidenum">
              <a:rPr lang="tr-TR"/>
              <a:pPr/>
              <a:t>10</a:t>
            </a:fld>
            <a:endParaRPr lang="tr-TR"/>
          </a:p>
        </p:txBody>
      </p:sp>
      <p:sp>
        <p:nvSpPr>
          <p:cNvPr id="6246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6647CFF-D34D-4D30-80E3-1B26612CAC78}" type="slidenum">
              <a:rPr lang="tr-TR"/>
              <a:pPr/>
              <a:t>11</a:t>
            </a:fld>
            <a:endParaRPr lang="tr-TR"/>
          </a:p>
        </p:txBody>
      </p:sp>
      <p:sp>
        <p:nvSpPr>
          <p:cNvPr id="6349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5943888-D599-47F7-ABEB-8902ACBC2B52}" type="slidenum">
              <a:rPr lang="tr-TR"/>
              <a:pPr/>
              <a:t>2</a:t>
            </a:fld>
            <a:endParaRPr lang="tr-TR"/>
          </a:p>
        </p:txBody>
      </p:sp>
      <p:sp>
        <p:nvSpPr>
          <p:cNvPr id="5427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6D2D074-C3EB-4ACA-AA6D-045A8CD7D309}" type="slidenum">
              <a:rPr lang="tr-TR"/>
              <a:pPr/>
              <a:t>3</a:t>
            </a:fld>
            <a:endParaRPr lang="tr-TR"/>
          </a:p>
        </p:txBody>
      </p:sp>
      <p:sp>
        <p:nvSpPr>
          <p:cNvPr id="5529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8E1758-0747-4A69-987F-F22D88723E2F}" type="slidenum">
              <a:rPr lang="tr-TR"/>
              <a:pPr/>
              <a:t>4</a:t>
            </a:fld>
            <a:endParaRPr lang="tr-TR"/>
          </a:p>
        </p:txBody>
      </p:sp>
      <p:sp>
        <p:nvSpPr>
          <p:cNvPr id="5632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2101F27-F352-40B0-9A5F-781C4420DAD1}" type="slidenum">
              <a:rPr lang="tr-TR"/>
              <a:pPr/>
              <a:t>5</a:t>
            </a:fld>
            <a:endParaRPr lang="tr-TR"/>
          </a:p>
        </p:txBody>
      </p:sp>
      <p:sp>
        <p:nvSpPr>
          <p:cNvPr id="5734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0165666-387A-4BCD-A18C-2DDD0A267E0E}" type="slidenum">
              <a:rPr lang="tr-TR"/>
              <a:pPr/>
              <a:t>6</a:t>
            </a:fld>
            <a:endParaRPr lang="tr-TR"/>
          </a:p>
        </p:txBody>
      </p:sp>
      <p:sp>
        <p:nvSpPr>
          <p:cNvPr id="5837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A6CEB88-6B31-429B-8607-BF5475205B75}" type="slidenum">
              <a:rPr lang="tr-TR"/>
              <a:pPr/>
              <a:t>7</a:t>
            </a:fld>
            <a:endParaRPr lang="tr-TR"/>
          </a:p>
        </p:txBody>
      </p:sp>
      <p:sp>
        <p:nvSpPr>
          <p:cNvPr id="5939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A6C6408-FE06-445C-BB29-EA6009ABC167}" type="slidenum">
              <a:rPr lang="tr-TR"/>
              <a:pPr/>
              <a:t>8</a:t>
            </a:fld>
            <a:endParaRPr lang="tr-TR"/>
          </a:p>
        </p:txBody>
      </p:sp>
      <p:sp>
        <p:nvSpPr>
          <p:cNvPr id="6041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DCC7F7F-FCB6-474D-92DA-E7A9A6692457}" type="slidenum">
              <a:rPr lang="tr-TR"/>
              <a:pPr/>
              <a:t>9</a:t>
            </a:fld>
            <a:endParaRPr lang="tr-TR"/>
          </a:p>
        </p:txBody>
      </p:sp>
      <p:sp>
        <p:nvSpPr>
          <p:cNvPr id="614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11267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68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69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70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71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72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73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74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75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76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77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78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79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80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81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82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83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84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85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286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1287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11288" name="Rectangle 2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/>
          <a:lstStyle>
            <a:lvl1pPr>
              <a:defRPr sz="48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11289" name="Rectangle 2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11290" name="Rectangle 26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11291" name="Rectangle 2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11292" name="Rectangle 2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35E1356-516D-42BE-8ED1-D9832FD57F73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8" grpId="0"/>
      <p:bldP spid="11289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28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1128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8EBA868-05F8-45B0-8884-5D0886945D00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</p:spTree>
  </p:cSld>
  <p:clrMapOvr>
    <a:masterClrMapping/>
  </p:clrMapOvr>
  <p:transition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243D152-4405-45B3-925E-E32E0941BCE4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</p:spTree>
  </p:cSld>
  <p:clrMapOvr>
    <a:masterClrMapping/>
  </p:clrMapOvr>
  <p:transition>
    <p:strips dir="r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C19F3122-A52B-4EBD-9FC1-38A816907B2E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</p:spTree>
  </p:cSld>
  <p:clrMapOvr>
    <a:masterClrMapping/>
  </p:clrMapOvr>
  <p:transition>
    <p:strips dir="r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Başlık, İçerik ve 2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0D372B27-BA7B-4BB0-8F53-00B09304B282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tr-TR"/>
          </a:p>
        </p:txBody>
      </p:sp>
    </p:spTree>
  </p:cSld>
  <p:clrMapOvr>
    <a:masterClrMapping/>
  </p:clrMapOvr>
  <p:transition>
    <p:strips dir="r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836D73-1330-4CC6-809F-41C36E3AB379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5CE392-2D7E-415E-9BF2-4833EB93F3FA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707C12-2E31-41AA-8D53-81B0C00AFBB4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5A28A8-4543-4E55-827B-117EA768A575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D830E5-828E-477C-81BA-3A06FEED00FF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15C07-E0B2-487C-B349-6FCCC7EFF7F8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7DEFF48-07F8-45AE-8131-53FAE4DCA27A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</p:spTree>
  </p:cSld>
  <p:clrMapOvr>
    <a:masterClrMapping/>
  </p:clrMapOvr>
  <p:transition>
    <p:strips dir="r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4EE318-96E7-4AF3-92E1-2E9727F1AC03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642A64-E4BA-4F25-80E2-4BBA0D26EC3C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C07A1E-FD07-4E48-A2EC-437B9C2419E2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B73C79-1607-4DA0-9FB6-E62ED3FDB1C6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F93DA2-3022-45B5-81BF-9EA3517AE37A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695685-2119-402F-87AB-0253B2768C30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1B6B27-7618-48BA-98AB-20B349D95F74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6FA196-1BC0-46B5-9172-64DAF88B4A16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FBC5BA-82A0-4F81-A732-4BF18B6EE9E0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9E8F4B-E185-4192-BF45-3F2CB8A8B942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5160267-6190-408E-AB7A-447C81DF4831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</p:spTree>
  </p:cSld>
  <p:clrMapOvr>
    <a:masterClrMapping/>
  </p:clrMapOvr>
  <p:transition>
    <p:strips dir="rd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8C7BAA-A8ED-41B7-B27E-ECEE33B30528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4007D1-5D7C-44A0-BA05-8D8A7E936B25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FEBEF9-BF69-43B0-8041-437E2566316A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70708A-7A31-4F77-BBEA-0B1736B7D3C9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30AD46-D4A6-4FE4-B6E1-66C61668081B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EB8785-BFBE-4870-AAB8-60B29D944269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93A8F69-DF69-478C-B1C3-A05F12313F85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</p:spTree>
  </p:cSld>
  <p:clrMapOvr>
    <a:masterClrMapping/>
  </p:clrMapOvr>
  <p:transition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8" name="7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41E2792-EF77-45B9-8233-6DD53B105BE8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9" name="8 Veri Yer Tutucusu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</p:spTree>
  </p:cSld>
  <p:clrMapOvr>
    <a:masterClrMapping/>
  </p:clrMapOvr>
  <p:transition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C12C477-E647-4819-8AEE-91E08F4EFAC0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</p:spTree>
  </p:cSld>
  <p:clrMapOvr>
    <a:masterClrMapping/>
  </p:clrMapOvr>
  <p:transition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ltbilgi Yer Tutucusu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3" name="2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19F017F-0F34-45A7-BB3D-871BBE58E135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</p:spTree>
  </p:cSld>
  <p:clrMapOvr>
    <a:masterClrMapping/>
  </p:clrMapOvr>
  <p:transition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B952E8D-8EA8-401C-ACE2-4E4686144234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</p:spTree>
  </p:cSld>
  <p:clrMapOvr>
    <a:masterClrMapping/>
  </p:clrMapOvr>
  <p:transition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CA7268A-7A5D-459E-80E5-50C29A9C60DF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</p:spTree>
  </p:cSld>
  <p:clrMapOvr>
    <a:masterClrMapping/>
  </p:clrMapOvr>
  <p:transition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10243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244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245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246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247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248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249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250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251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252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253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254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255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256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257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258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259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260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261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0262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10263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10264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10265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10266" name="Rectangle 2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tr-TR"/>
          </a:p>
        </p:txBody>
      </p:sp>
      <p:sp>
        <p:nvSpPr>
          <p:cNvPr id="10267" name="Rectangle 2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AD8E7367-1601-4A63-BB0A-88DCD9E18F82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10268" name="Rectangle 2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tr-TR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2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87" r:id="rId12"/>
    <p:sldLayoutId id="2147483688" r:id="rId13"/>
  </p:sldLayoutIdLst>
  <p:transition>
    <p:strips dir="rd"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2pPr>
      <a:lvl3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3pPr>
      <a:lvl4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4pPr>
      <a:lvl5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710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4710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4ADF4BAE-EFBF-4952-8B87-486261D9F2D0}" type="slidenum">
              <a:rPr lang="tr-TR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81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481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3284AAA4-49EE-4052-8C78-7CDD292C4B49}" type="slidenum">
              <a:rPr lang="tr-TR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60350"/>
            <a:ext cx="8281988" cy="1439863"/>
          </a:xfrm>
        </p:spPr>
        <p:txBody>
          <a:bodyPr/>
          <a:lstStyle/>
          <a:p>
            <a:r>
              <a:rPr lang="tr-TR" sz="6200" b="1" dirty="0"/>
              <a:t>SİMETRİ                              </a:t>
            </a:r>
            <a:r>
              <a:rPr lang="tr-TR" sz="1600" b="1" dirty="0" smtClean="0"/>
              <a:t>6</a:t>
            </a:r>
            <a:br>
              <a:rPr lang="tr-TR" sz="1600" b="1" dirty="0" smtClean="0"/>
            </a:br>
            <a:r>
              <a:rPr lang="tr-TR" sz="1600" b="1" dirty="0" smtClean="0"/>
              <a:t>.Sınıfa </a:t>
            </a:r>
            <a:r>
              <a:rPr lang="tr-TR" sz="1600" b="1" dirty="0"/>
              <a:t>hazırlık</a:t>
            </a:r>
          </a:p>
        </p:txBody>
      </p:sp>
      <p:pic>
        <p:nvPicPr>
          <p:cNvPr id="34821" name="Picture 5" descr="simetriaynasi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1700213"/>
            <a:ext cx="7848600" cy="4392612"/>
          </a:xfrm>
          <a:prstGeom prst="rect">
            <a:avLst/>
          </a:prstGeom>
          <a:noFill/>
        </p:spPr>
      </p:pic>
      <p:pic>
        <p:nvPicPr>
          <p:cNvPr id="34822" name="Picture 6" descr="images"/>
          <p:cNvPicPr>
            <a:picLocks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7235825" y="5035550"/>
            <a:ext cx="1296988" cy="985838"/>
          </a:xfrm>
          <a:noFill/>
          <a:ln/>
        </p:spPr>
      </p:pic>
      <p:sp>
        <p:nvSpPr>
          <p:cNvPr id="34824" name="Rectangle 8" descr="lblue071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2195513" y="2492375"/>
            <a:ext cx="1512887" cy="360363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1200" b="1">
                <a:solidFill>
                  <a:schemeClr val="accent2"/>
                </a:solidFill>
                <a:latin typeface="Arial" charset="0"/>
              </a:rPr>
              <a:t>Simetri aynası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sz="7200" b="1">
                <a:latin typeface="Arial Black" pitchFamily="34" charset="0"/>
              </a:rPr>
              <a:t>TEŞEKKÜRLER</a:t>
            </a:r>
          </a:p>
        </p:txBody>
      </p:sp>
      <p:sp>
        <p:nvSpPr>
          <p:cNvPr id="50181" name="Rectangle 5" descr="lblue071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2484438" y="4365625"/>
            <a:ext cx="4248150" cy="4318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1400" b="1">
                <a:solidFill>
                  <a:schemeClr val="accent2"/>
                </a:solidFill>
                <a:latin typeface="Arial" charset="0"/>
              </a:rPr>
              <a:t>Gösteriyi bitirmek için sol alttaki üçgeni tıklayınız.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AutoShape 4" descr="lblue071">
            <a:hlinkClick r:id="" action="ppaction://hlinkshowjump?jump=lastslideviewed"/>
          </p:cNvPr>
          <p:cNvSpPr>
            <a:spLocks noChangeArrowheads="1"/>
          </p:cNvSpPr>
          <p:nvPr>
            <p:ph type="body" idx="1"/>
          </p:nvPr>
        </p:nvSpPr>
        <p:spPr>
          <a:xfrm>
            <a:off x="457200" y="1341438"/>
            <a:ext cx="8229600" cy="4789487"/>
          </a:xfrm>
          <a:prstGeom prst="leftArrow">
            <a:avLst>
              <a:gd name="adj1" fmla="val 50000"/>
              <a:gd name="adj2" fmla="val 42957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 w="76200" cmpd="tri">
            <a:solidFill>
              <a:schemeClr val="accent2"/>
            </a:solidFill>
          </a:ln>
        </p:spPr>
        <p:txBody>
          <a:bodyPr/>
          <a:lstStyle/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tr-TR">
                <a:solidFill>
                  <a:schemeClr val="accent2"/>
                </a:solidFill>
                <a:effectLst/>
              </a:rPr>
              <a:t>Soruyu daha dikkatli okuyup,yeniden denemelisin.                                        Yeniden denemek için tıklar mısın!</a:t>
            </a:r>
            <a:endParaRPr lang="de-AT">
              <a:solidFill>
                <a:schemeClr val="accent2"/>
              </a:solidFill>
              <a:effectLst/>
            </a:endParaRP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de-AT" sz="2000">
              <a:solidFill>
                <a:schemeClr val="accent2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AutoShape 2"/>
          <p:cNvSpPr>
            <a:spLocks noChangeArrowheads="1"/>
          </p:cNvSpPr>
          <p:nvPr/>
        </p:nvSpPr>
        <p:spPr bwMode="auto">
          <a:xfrm>
            <a:off x="179388" y="2133600"/>
            <a:ext cx="2592387" cy="1628775"/>
          </a:xfrm>
          <a:prstGeom prst="upArrowCallout">
            <a:avLst>
              <a:gd name="adj1" fmla="val 39790"/>
              <a:gd name="adj2" fmla="val 39790"/>
              <a:gd name="adj3" fmla="val 16667"/>
              <a:gd name="adj4" fmla="val 6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45059" name="AutoShape 3"/>
          <p:cNvSpPr>
            <a:spLocks noChangeArrowheads="1"/>
          </p:cNvSpPr>
          <p:nvPr/>
        </p:nvSpPr>
        <p:spPr bwMode="auto">
          <a:xfrm>
            <a:off x="3492500" y="2276475"/>
            <a:ext cx="1800225" cy="2087563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45060" name="AutoShape 4"/>
          <p:cNvSpPr>
            <a:spLocks noChangeArrowheads="1"/>
          </p:cNvSpPr>
          <p:nvPr/>
        </p:nvSpPr>
        <p:spPr bwMode="auto">
          <a:xfrm>
            <a:off x="6372225" y="1773238"/>
            <a:ext cx="1871663" cy="2736850"/>
          </a:xfrm>
          <a:prstGeom prst="plus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45061" name="Line 5"/>
          <p:cNvSpPr>
            <a:spLocks noChangeShapeType="1"/>
          </p:cNvSpPr>
          <p:nvPr/>
        </p:nvSpPr>
        <p:spPr bwMode="auto">
          <a:xfrm>
            <a:off x="1476375" y="1700213"/>
            <a:ext cx="0" cy="2663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45062" name="Line 6"/>
          <p:cNvSpPr>
            <a:spLocks noChangeShapeType="1"/>
          </p:cNvSpPr>
          <p:nvPr/>
        </p:nvSpPr>
        <p:spPr bwMode="auto">
          <a:xfrm>
            <a:off x="5435600" y="3068638"/>
            <a:ext cx="41052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45063" name="Line 7"/>
          <p:cNvSpPr>
            <a:spLocks noChangeShapeType="1"/>
          </p:cNvSpPr>
          <p:nvPr/>
        </p:nvSpPr>
        <p:spPr bwMode="auto">
          <a:xfrm>
            <a:off x="7308850" y="1052513"/>
            <a:ext cx="0" cy="4292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45064" name="Line 8"/>
          <p:cNvSpPr>
            <a:spLocks noChangeShapeType="1"/>
          </p:cNvSpPr>
          <p:nvPr/>
        </p:nvSpPr>
        <p:spPr bwMode="auto">
          <a:xfrm>
            <a:off x="3059113" y="3284538"/>
            <a:ext cx="28082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45065" name="Rectangle 9" descr="lblue071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2268538" y="476250"/>
            <a:ext cx="3598862" cy="576263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2000" b="1">
                <a:solidFill>
                  <a:schemeClr val="accent2"/>
                </a:solidFill>
                <a:latin typeface="Arial Black" pitchFamily="34" charset="0"/>
              </a:rPr>
              <a:t>simetri</a:t>
            </a:r>
          </a:p>
        </p:txBody>
      </p:sp>
      <p:pic>
        <p:nvPicPr>
          <p:cNvPr id="45066" name="Picture 10" descr="image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2950" y="6021388"/>
            <a:ext cx="863600" cy="503237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1" grpId="0" animBg="1"/>
      <p:bldP spid="45062" grpId="0" animBg="1"/>
      <p:bldP spid="45063" grpId="0" animBg="1"/>
      <p:bldP spid="4506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MCj0232705000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32138" y="3573463"/>
            <a:ext cx="1617662" cy="1655762"/>
          </a:xfrm>
          <a:prstGeom prst="rect">
            <a:avLst/>
          </a:prstGeom>
          <a:noFill/>
        </p:spPr>
      </p:pic>
      <p:pic>
        <p:nvPicPr>
          <p:cNvPr id="35843" name="Picture 3" descr="MCj02461810000[1]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0"/>
            <a:ext cx="1927225" cy="1989138"/>
          </a:xfrm>
          <a:prstGeom prst="rect">
            <a:avLst/>
          </a:prstGeom>
          <a:noFill/>
        </p:spPr>
      </p:pic>
      <p:pic>
        <p:nvPicPr>
          <p:cNvPr id="35844" name="Picture 4" descr="MCj01917250000[1]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3500438"/>
            <a:ext cx="1757363" cy="1873250"/>
          </a:xfrm>
          <a:prstGeom prst="rect">
            <a:avLst/>
          </a:prstGeom>
          <a:noFill/>
        </p:spPr>
      </p:pic>
      <p:pic>
        <p:nvPicPr>
          <p:cNvPr id="35845" name="Picture 5" descr="MCj02151630000[1]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27763" y="3357563"/>
            <a:ext cx="1800225" cy="1712912"/>
          </a:xfrm>
          <a:prstGeom prst="rect">
            <a:avLst/>
          </a:prstGeom>
          <a:noFill/>
        </p:spPr>
      </p:pic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2411413" y="476250"/>
            <a:ext cx="61245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tr-TR" b="1"/>
              <a:t>Tam karpuzun simetriği aşağıdakilerden hangisidir?</a:t>
            </a:r>
          </a:p>
        </p:txBody>
      </p:sp>
      <p:sp>
        <p:nvSpPr>
          <p:cNvPr id="35850" name="Rectangle 10" descr="lblue071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3708400" y="5589588"/>
            <a:ext cx="1008063" cy="576262"/>
          </a:xfrm>
          <a:prstGeom prst="rect">
            <a:avLst/>
          </a:prstGeom>
          <a:blipFill dpi="0" rotWithShape="1">
            <a:blip r:embed="rId7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2800" b="1">
                <a:solidFill>
                  <a:schemeClr val="accent2"/>
                </a:solidFill>
                <a:latin typeface="Arial Black" pitchFamily="34" charset="0"/>
              </a:rPr>
              <a:t>B</a:t>
            </a:r>
          </a:p>
        </p:txBody>
      </p:sp>
      <p:sp>
        <p:nvSpPr>
          <p:cNvPr id="35851" name="Rectangle 11" descr="lblue071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755650" y="5661025"/>
            <a:ext cx="1008063" cy="360363"/>
          </a:xfrm>
          <a:prstGeom prst="rect">
            <a:avLst/>
          </a:prstGeom>
          <a:blipFill dpi="0" rotWithShape="1">
            <a:blip r:embed="rId7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2800" b="1">
                <a:solidFill>
                  <a:schemeClr val="accent2"/>
                </a:solidFill>
                <a:latin typeface="Arial Black" pitchFamily="34" charset="0"/>
              </a:rPr>
              <a:t>A</a:t>
            </a:r>
          </a:p>
        </p:txBody>
      </p:sp>
      <p:sp>
        <p:nvSpPr>
          <p:cNvPr id="35852" name="Rectangle 12" descr="lblue071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6732588" y="5516563"/>
            <a:ext cx="865187" cy="504825"/>
          </a:xfrm>
          <a:prstGeom prst="rect">
            <a:avLst/>
          </a:prstGeom>
          <a:blipFill dpi="0" rotWithShape="1">
            <a:blip r:embed="rId7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2800" b="1">
                <a:solidFill>
                  <a:schemeClr val="accent2"/>
                </a:solidFill>
                <a:latin typeface="Arial Black" pitchFamily="34" charset="0"/>
              </a:rPr>
              <a:t>c</a:t>
            </a:r>
          </a:p>
        </p:txBody>
      </p:sp>
      <p:sp>
        <p:nvSpPr>
          <p:cNvPr id="35853" name="Rectangle 13" descr="lblue071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1476375" y="2420938"/>
            <a:ext cx="5329238" cy="790575"/>
          </a:xfrm>
          <a:prstGeom prst="rect">
            <a:avLst/>
          </a:prstGeom>
          <a:blipFill dpi="0" rotWithShape="1">
            <a:blip r:embed="rId7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2400" b="1">
                <a:solidFill>
                  <a:schemeClr val="bg2"/>
                </a:solidFill>
                <a:latin typeface="Comic Sans MS" pitchFamily="66" charset="0"/>
              </a:rPr>
              <a:t>Doğru seçeneği tıklar mısın?</a:t>
            </a:r>
          </a:p>
        </p:txBody>
      </p:sp>
      <p:sp>
        <p:nvSpPr>
          <p:cNvPr id="35854" name="Rectangle 14"/>
          <p:cNvSpPr>
            <a:spLocks noChangeArrowheads="1"/>
          </p:cNvSpPr>
          <p:nvPr/>
        </p:nvSpPr>
        <p:spPr bwMode="auto">
          <a:xfrm>
            <a:off x="3708400" y="115888"/>
            <a:ext cx="20431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tr-TR"/>
              <a:t>Düşün,tahmin et…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4" descr="ö"/>
          <p:cNvPicPr>
            <a:picLocks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5435600" cy="5084763"/>
          </a:xfrm>
          <a:solidFill>
            <a:srgbClr val="FF0000"/>
          </a:solidFill>
          <a:ln>
            <a:solidFill>
              <a:srgbClr val="FF0000"/>
            </a:solidFill>
          </a:ln>
        </p:spPr>
      </p:pic>
      <p:sp>
        <p:nvSpPr>
          <p:cNvPr id="31754" name="Rectangle 10"/>
          <p:cNvSpPr>
            <a:spLocks noChangeArrowheads="1"/>
          </p:cNvSpPr>
          <p:nvPr/>
        </p:nvSpPr>
        <p:spPr bwMode="auto">
          <a:xfrm>
            <a:off x="5435600" y="333375"/>
            <a:ext cx="33845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tr-TR" b="1"/>
              <a:t>Yandaki 6 şeklin kaç tanesinin                                    simetrisi çizilebilir?</a:t>
            </a:r>
          </a:p>
        </p:txBody>
      </p:sp>
      <p:sp>
        <p:nvSpPr>
          <p:cNvPr id="31761" name="Rectangle 17" descr="lblue071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084888" y="5949950"/>
            <a:ext cx="1295400" cy="646113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1400" b="1">
                <a:solidFill>
                  <a:schemeClr val="accent2"/>
                </a:solidFill>
                <a:latin typeface="Arial" charset="0"/>
              </a:rPr>
              <a:t>C)hepsinin</a:t>
            </a:r>
          </a:p>
        </p:txBody>
      </p:sp>
      <p:sp>
        <p:nvSpPr>
          <p:cNvPr id="31762" name="Rectangle 18" descr="lblue071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323850" y="6021388"/>
            <a:ext cx="1439863" cy="4318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1400" b="1">
                <a:solidFill>
                  <a:schemeClr val="accent2"/>
                </a:solidFill>
                <a:latin typeface="Arial" charset="0"/>
              </a:rPr>
              <a:t>A)1 tanesinin</a:t>
            </a:r>
          </a:p>
        </p:txBody>
      </p:sp>
      <p:sp>
        <p:nvSpPr>
          <p:cNvPr id="31765" name="Rectangle 21" descr="lblue071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3203575" y="6021388"/>
            <a:ext cx="1511300" cy="503237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1200" b="1">
                <a:solidFill>
                  <a:schemeClr val="accent2"/>
                </a:solidFill>
                <a:latin typeface="Arial Black" pitchFamily="34" charset="0"/>
              </a:rPr>
              <a:t>B) 4 </a:t>
            </a:r>
            <a:r>
              <a:rPr lang="tr-TR" sz="1200" b="1">
                <a:solidFill>
                  <a:schemeClr val="accent2"/>
                </a:solidFill>
                <a:latin typeface="Arial" charset="0"/>
              </a:rPr>
              <a:t>tanesinin</a:t>
            </a:r>
          </a:p>
        </p:txBody>
      </p:sp>
      <p:sp>
        <p:nvSpPr>
          <p:cNvPr id="31766" name="Rectangle 22" descr="lblue071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2411413" y="5229225"/>
            <a:ext cx="2016125" cy="360363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1200" b="1">
                <a:solidFill>
                  <a:schemeClr val="accent2"/>
                </a:solidFill>
                <a:latin typeface="Arial" charset="0"/>
              </a:rPr>
              <a:t>Doğru seçeneği tıklar mısın!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2"/>
          <p:cNvSpPr>
            <a:spLocks noChangeArrowheads="1"/>
          </p:cNvSpPr>
          <p:nvPr/>
        </p:nvSpPr>
        <p:spPr bwMode="auto">
          <a:xfrm>
            <a:off x="1692275" y="188913"/>
            <a:ext cx="3744913" cy="5761037"/>
          </a:xfrm>
          <a:prstGeom prst="moon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147" name="Line 3"/>
          <p:cNvSpPr>
            <a:spLocks noChangeShapeType="1"/>
          </p:cNvSpPr>
          <p:nvPr/>
        </p:nvSpPr>
        <p:spPr bwMode="auto">
          <a:xfrm>
            <a:off x="395288" y="3141663"/>
            <a:ext cx="619283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4643438" y="908050"/>
            <a:ext cx="41973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tr-TR">
                <a:latin typeface="Arial" charset="0"/>
              </a:rPr>
              <a:t>Düşünelim:Yandaki şeklin kaç yerden simetrisini çizebiliriz?(</a:t>
            </a:r>
            <a:r>
              <a:rPr lang="tr-TR">
                <a:solidFill>
                  <a:schemeClr val="hlink"/>
                </a:solidFill>
                <a:latin typeface="Arial" charset="0"/>
              </a:rPr>
              <a:t>Kaç yerden</a:t>
            </a:r>
            <a:r>
              <a:rPr lang="tr-TR">
                <a:latin typeface="Arial" charset="0"/>
              </a:rPr>
              <a:t> </a:t>
            </a:r>
            <a:r>
              <a:rPr lang="tr-TR">
                <a:solidFill>
                  <a:schemeClr val="hlink"/>
                </a:solidFill>
                <a:latin typeface="Arial" charset="0"/>
              </a:rPr>
              <a:t>simetriktir</a:t>
            </a:r>
            <a:r>
              <a:rPr lang="tr-TR">
                <a:latin typeface="Arial" charset="0"/>
              </a:rPr>
              <a:t>?Kaç</a:t>
            </a:r>
            <a:r>
              <a:rPr lang="tr-TR">
                <a:solidFill>
                  <a:schemeClr val="accent2"/>
                </a:solidFill>
                <a:latin typeface="Arial" charset="0"/>
              </a:rPr>
              <a:t> </a:t>
            </a:r>
            <a:r>
              <a:rPr lang="tr-TR">
                <a:latin typeface="Arial" charset="0"/>
              </a:rPr>
              <a:t>eş parçaya ayırabiliriz?)</a:t>
            </a: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4859338" y="4948238"/>
            <a:ext cx="3181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tr-TR">
                <a:latin typeface="Arial" charset="0"/>
              </a:rPr>
              <a:t>Merak ediyorsan burayı  tıklar mısın?.</a:t>
            </a: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1619250" y="6308725"/>
            <a:ext cx="6978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tr-TR">
                <a:latin typeface="Arial" charset="0"/>
              </a:rPr>
              <a:t>Evet bir yerden simetriktir.</a:t>
            </a:r>
            <a:r>
              <a:rPr lang="tr-TR">
                <a:solidFill>
                  <a:schemeClr val="hlink"/>
                </a:solidFill>
                <a:latin typeface="Arial" charset="0"/>
              </a:rPr>
              <a:t>Yani bir yerden</a:t>
            </a:r>
            <a:r>
              <a:rPr lang="tr-TR">
                <a:latin typeface="Arial" charset="0"/>
              </a:rPr>
              <a:t> </a:t>
            </a:r>
            <a:r>
              <a:rPr lang="tr-TR">
                <a:solidFill>
                  <a:schemeClr val="hlink"/>
                </a:solidFill>
                <a:latin typeface="Arial" charset="0"/>
              </a:rPr>
              <a:t>iki eş parçaya ayırabiliriz</a:t>
            </a:r>
            <a:r>
              <a:rPr lang="tr-TR">
                <a:latin typeface="Arial" charset="0"/>
              </a:rPr>
              <a:t>.</a:t>
            </a:r>
          </a:p>
        </p:txBody>
      </p:sp>
      <p:pic>
        <p:nvPicPr>
          <p:cNvPr id="6156" name="Picture 12" descr="imag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32588" y="4292600"/>
            <a:ext cx="647700" cy="619125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/>
          <p:cNvSpPr>
            <a:spLocks noChangeArrowheads="1"/>
          </p:cNvSpPr>
          <p:nvPr/>
        </p:nvSpPr>
        <p:spPr bwMode="auto">
          <a:xfrm>
            <a:off x="1258888" y="981075"/>
            <a:ext cx="4752975" cy="417512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4099" name="Line 3"/>
          <p:cNvSpPr>
            <a:spLocks noChangeShapeType="1"/>
          </p:cNvSpPr>
          <p:nvPr/>
        </p:nvSpPr>
        <p:spPr bwMode="auto">
          <a:xfrm flipV="1">
            <a:off x="395288" y="1989138"/>
            <a:ext cx="6264275" cy="36718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4100" name="Line 4"/>
          <p:cNvSpPr>
            <a:spLocks noChangeShapeType="1"/>
          </p:cNvSpPr>
          <p:nvPr/>
        </p:nvSpPr>
        <p:spPr bwMode="auto">
          <a:xfrm>
            <a:off x="971550" y="1916113"/>
            <a:ext cx="5688013" cy="36734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4101" name="Line 5"/>
          <p:cNvSpPr>
            <a:spLocks noChangeShapeType="1"/>
          </p:cNvSpPr>
          <p:nvPr/>
        </p:nvSpPr>
        <p:spPr bwMode="auto">
          <a:xfrm>
            <a:off x="3635375" y="0"/>
            <a:ext cx="73025" cy="64531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3995738" y="444500"/>
            <a:ext cx="4171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tr-TR" b="1"/>
              <a:t>Düşün,tahmin et:Yandaki şekil kaç yerden simetriktir ?</a:t>
            </a: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4140200" y="5516563"/>
            <a:ext cx="4749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tr-TR"/>
              <a:t>Merak ediyorsan burayı tıklar mısın!</a:t>
            </a:r>
          </a:p>
        </p:txBody>
      </p:sp>
      <p:pic>
        <p:nvPicPr>
          <p:cNvPr id="4105" name="Picture 9" descr="imag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92950" y="4797425"/>
            <a:ext cx="647700" cy="619125"/>
          </a:xfrm>
          <a:prstGeom prst="rect">
            <a:avLst/>
          </a:prstGeom>
          <a:noFill/>
        </p:spPr>
      </p:pic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1476375" y="6308725"/>
            <a:ext cx="69580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tr-TR"/>
              <a:t>Evet üç yerden simetriktir.(</a:t>
            </a:r>
            <a:r>
              <a:rPr lang="tr-TR">
                <a:solidFill>
                  <a:schemeClr val="hlink"/>
                </a:solidFill>
              </a:rPr>
              <a:t>Yani üç yerden eş parçalara ayırabiliriz</a:t>
            </a:r>
            <a:r>
              <a:rPr lang="tr-TR"/>
              <a:t>.)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4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2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animBg="1"/>
      <p:bldP spid="4100" grpId="0" animBg="1"/>
      <p:bldP spid="4101" grpId="0" animBg="1"/>
      <p:bldP spid="4102" grpId="0"/>
      <p:bldP spid="410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179388" y="1989138"/>
            <a:ext cx="936625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tr-TR" sz="6000" b="1"/>
              <a:t>A</a:t>
            </a:r>
            <a:r>
              <a:rPr lang="tr-TR"/>
              <a:t> </a:t>
            </a: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2051050" y="2060575"/>
            <a:ext cx="7778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tr-TR" sz="6000" b="1"/>
              <a:t>B</a:t>
            </a:r>
            <a:r>
              <a:rPr lang="tr-TR"/>
              <a:t> </a:t>
            </a: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4067175" y="2030413"/>
            <a:ext cx="79216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tr-TR" sz="6000" b="1"/>
              <a:t> </a:t>
            </a:r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6659563" y="1989138"/>
            <a:ext cx="86518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tr-TR" sz="6000" b="1"/>
              <a:t>E </a:t>
            </a:r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107950" y="365125"/>
            <a:ext cx="6985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tr-TR"/>
              <a:t>Düşünelim,tahmin edelim: Aşağıdaki harflerden kaç tanesi simetriktir?</a:t>
            </a:r>
          </a:p>
        </p:txBody>
      </p:sp>
      <p:sp>
        <p:nvSpPr>
          <p:cNvPr id="12300" name="Line 12"/>
          <p:cNvSpPr>
            <a:spLocks noChangeShapeType="1"/>
          </p:cNvSpPr>
          <p:nvPr/>
        </p:nvSpPr>
        <p:spPr bwMode="auto">
          <a:xfrm>
            <a:off x="1979613" y="2565400"/>
            <a:ext cx="8636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2301" name="Line 13"/>
          <p:cNvSpPr>
            <a:spLocks noChangeShapeType="1"/>
          </p:cNvSpPr>
          <p:nvPr/>
        </p:nvSpPr>
        <p:spPr bwMode="auto">
          <a:xfrm>
            <a:off x="539750" y="2060575"/>
            <a:ext cx="0" cy="792163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2304" name="Line 16"/>
          <p:cNvSpPr>
            <a:spLocks noChangeShapeType="1"/>
          </p:cNvSpPr>
          <p:nvPr/>
        </p:nvSpPr>
        <p:spPr bwMode="auto">
          <a:xfrm>
            <a:off x="6588125" y="2492375"/>
            <a:ext cx="792163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2306" name="Rectangle 18"/>
          <p:cNvSpPr>
            <a:spLocks noChangeArrowheads="1"/>
          </p:cNvSpPr>
          <p:nvPr/>
        </p:nvSpPr>
        <p:spPr bwMode="auto">
          <a:xfrm>
            <a:off x="2411413" y="4025900"/>
            <a:ext cx="54006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tr-TR" b="1"/>
              <a:t>Tahminini merak ediyorsan burayı tıkla?</a:t>
            </a:r>
            <a:endParaRPr lang="tr-TR"/>
          </a:p>
        </p:txBody>
      </p:sp>
      <p:pic>
        <p:nvPicPr>
          <p:cNvPr id="12307" name="Picture 19" descr="images"/>
          <p:cNvPicPr>
            <a:picLocks noChangeAspect="1" noChangeArrowheads="1"/>
          </p:cNvPicPr>
          <p:nvPr>
            <p:ph/>
          </p:nvPr>
        </p:nvPicPr>
        <p:blipFill>
          <a:blip r:embed="rId3"/>
          <a:srcRect/>
          <a:stretch>
            <a:fillRect/>
          </a:stretch>
        </p:blipFill>
        <p:spPr>
          <a:xfrm>
            <a:off x="6084888" y="3357563"/>
            <a:ext cx="792162" cy="719137"/>
          </a:xfrm>
          <a:noFill/>
          <a:ln/>
        </p:spPr>
      </p:pic>
      <p:sp>
        <p:nvSpPr>
          <p:cNvPr id="12309" name="Rectangle 21"/>
          <p:cNvSpPr>
            <a:spLocks noChangeArrowheads="1"/>
          </p:cNvSpPr>
          <p:nvPr/>
        </p:nvSpPr>
        <p:spPr bwMode="auto">
          <a:xfrm rot="10861295" flipV="1">
            <a:off x="1263650" y="5438775"/>
            <a:ext cx="39528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tr-TR" b="1"/>
              <a:t>Evet hepsi simetriktir</a:t>
            </a:r>
            <a:r>
              <a:rPr lang="tr-TR"/>
              <a:t>.</a:t>
            </a:r>
            <a:r>
              <a:rPr lang="tr-TR" b="1"/>
              <a:t>.</a:t>
            </a:r>
          </a:p>
        </p:txBody>
      </p:sp>
      <p:sp>
        <p:nvSpPr>
          <p:cNvPr id="12310" name="Rectangle 22"/>
          <p:cNvSpPr>
            <a:spLocks noChangeArrowheads="1"/>
          </p:cNvSpPr>
          <p:nvPr/>
        </p:nvSpPr>
        <p:spPr bwMode="auto">
          <a:xfrm>
            <a:off x="4140200" y="2030413"/>
            <a:ext cx="8096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tr-TR" sz="6000" b="1"/>
              <a:t>c </a:t>
            </a:r>
          </a:p>
        </p:txBody>
      </p:sp>
      <p:sp>
        <p:nvSpPr>
          <p:cNvPr id="12311" name="Line 23"/>
          <p:cNvSpPr>
            <a:spLocks noChangeShapeType="1"/>
          </p:cNvSpPr>
          <p:nvPr/>
        </p:nvSpPr>
        <p:spPr bwMode="auto">
          <a:xfrm>
            <a:off x="3851275" y="2636838"/>
            <a:ext cx="1152525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2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0" grpId="0" animBg="1"/>
      <p:bldP spid="12301" grpId="0" animBg="1"/>
      <p:bldP spid="12304" grpId="0" animBg="1"/>
      <p:bldP spid="12309" grpId="0"/>
      <p:bldP spid="123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539750" y="260350"/>
            <a:ext cx="116284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tr-TR" b="1"/>
              <a:t>AŞAĞIDAKİ ŞEKİLLERDEN HANGİSİ YANLIŞ                                                                                        YERDEN İKİ EŞ PARÇAYA AYRILMIŞTIR</a:t>
            </a:r>
            <a:r>
              <a:rPr lang="tr-TR"/>
              <a:t> </a:t>
            </a:r>
          </a:p>
        </p:txBody>
      </p:sp>
      <p:sp>
        <p:nvSpPr>
          <p:cNvPr id="19463" name="Line 7"/>
          <p:cNvSpPr>
            <a:spLocks noChangeShapeType="1"/>
          </p:cNvSpPr>
          <p:nvPr/>
        </p:nvSpPr>
        <p:spPr bwMode="auto">
          <a:xfrm flipH="1">
            <a:off x="971550" y="1916113"/>
            <a:ext cx="0" cy="252095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pic>
        <p:nvPicPr>
          <p:cNvPr id="19465" name="Picture 9" descr="CAGHFDB4"/>
          <p:cNvPicPr>
            <a:picLocks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79388" y="2276475"/>
            <a:ext cx="1584325" cy="1584325"/>
          </a:xfrm>
          <a:noFill/>
          <a:ln/>
        </p:spPr>
      </p:pic>
      <p:pic>
        <p:nvPicPr>
          <p:cNvPr id="19467" name="Picture 11" descr="CAH47IJV"/>
          <p:cNvPicPr>
            <a:picLocks noChangeAspect="1" noChangeArrowheads="1"/>
          </p:cNvPicPr>
          <p:nvPr>
            <p:ph sz="quarter" idx="2"/>
          </p:nvPr>
        </p:nvPicPr>
        <p:blipFill>
          <a:blip r:embed="rId4">
            <a:grayscl/>
          </a:blip>
          <a:srcRect/>
          <a:stretch>
            <a:fillRect/>
          </a:stretch>
        </p:blipFill>
        <p:spPr>
          <a:xfrm>
            <a:off x="4643438" y="2349500"/>
            <a:ext cx="2881312" cy="1584325"/>
          </a:xfrm>
          <a:solidFill>
            <a:srgbClr val="00FF00"/>
          </a:solidFill>
          <a:ln/>
        </p:spPr>
      </p:pic>
      <p:sp>
        <p:nvSpPr>
          <p:cNvPr id="19470" name="Line 14"/>
          <p:cNvSpPr>
            <a:spLocks noChangeShapeType="1"/>
          </p:cNvSpPr>
          <p:nvPr/>
        </p:nvSpPr>
        <p:spPr bwMode="auto">
          <a:xfrm flipV="1">
            <a:off x="4356100" y="2205038"/>
            <a:ext cx="3384550" cy="1871662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19471" name="Line 15"/>
          <p:cNvSpPr>
            <a:spLocks noChangeShapeType="1"/>
          </p:cNvSpPr>
          <p:nvPr/>
        </p:nvSpPr>
        <p:spPr bwMode="auto">
          <a:xfrm flipH="1">
            <a:off x="2987675" y="1773238"/>
            <a:ext cx="0" cy="252095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pic>
        <p:nvPicPr>
          <p:cNvPr id="19472" name="Picture 16" descr="CASDE7CH"/>
          <p:cNvPicPr>
            <a:picLocks noChangeAspect="1" noChangeArrowheads="1"/>
          </p:cNvPicPr>
          <p:nvPr>
            <p:ph sz="quarter" idx="3"/>
          </p:nvPr>
        </p:nvPicPr>
        <p:blipFill>
          <a:blip r:embed="rId5"/>
          <a:srcRect/>
          <a:stretch>
            <a:fillRect/>
          </a:stretch>
        </p:blipFill>
        <p:spPr>
          <a:xfrm>
            <a:off x="2555875" y="2276475"/>
            <a:ext cx="1306513" cy="1657350"/>
          </a:xfrm>
          <a:noFill/>
          <a:ln/>
        </p:spPr>
      </p:pic>
      <p:sp>
        <p:nvSpPr>
          <p:cNvPr id="19475" name="Rectangle 19"/>
          <p:cNvSpPr>
            <a:spLocks noChangeArrowheads="1"/>
          </p:cNvSpPr>
          <p:nvPr/>
        </p:nvSpPr>
        <p:spPr bwMode="auto">
          <a:xfrm>
            <a:off x="5940425" y="4386263"/>
            <a:ext cx="4079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tr-TR" sz="2400" b="1"/>
              <a:t>C</a:t>
            </a:r>
            <a:r>
              <a:rPr lang="tr-TR" sz="2400"/>
              <a:t> </a:t>
            </a:r>
          </a:p>
        </p:txBody>
      </p:sp>
      <p:sp>
        <p:nvSpPr>
          <p:cNvPr id="19476" name="Rectangle 20"/>
          <p:cNvSpPr>
            <a:spLocks noChangeArrowheads="1"/>
          </p:cNvSpPr>
          <p:nvPr/>
        </p:nvSpPr>
        <p:spPr bwMode="auto">
          <a:xfrm>
            <a:off x="2916238" y="4464050"/>
            <a:ext cx="393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tr-TR" sz="2400" b="1"/>
              <a:t>B</a:t>
            </a:r>
          </a:p>
        </p:txBody>
      </p:sp>
      <p:sp>
        <p:nvSpPr>
          <p:cNvPr id="19477" name="Rectangle 21"/>
          <p:cNvSpPr>
            <a:spLocks noChangeArrowheads="1"/>
          </p:cNvSpPr>
          <p:nvPr/>
        </p:nvSpPr>
        <p:spPr bwMode="auto">
          <a:xfrm>
            <a:off x="684213" y="4392613"/>
            <a:ext cx="7826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tr-TR" sz="2400" b="1"/>
              <a:t>A</a:t>
            </a:r>
            <a:r>
              <a:rPr lang="tr-TR" sz="2400"/>
              <a:t> 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3" grpId="0" animBg="1"/>
      <p:bldP spid="19470" grpId="0" animBg="1"/>
      <p:bldP spid="1947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395288" y="512763"/>
            <a:ext cx="8940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tr-TR" b="1"/>
              <a:t>Aşağıdakilerden hangisinin simetri ekseni yanlış yerden çizilmiştir?</a:t>
            </a:r>
            <a:r>
              <a:rPr lang="tr-TR"/>
              <a:t> </a:t>
            </a:r>
          </a:p>
        </p:txBody>
      </p:sp>
      <p:pic>
        <p:nvPicPr>
          <p:cNvPr id="23557" name="Picture 5" descr="CAOXMRSN"/>
          <p:cNvPicPr>
            <a:picLocks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50825" y="2781300"/>
            <a:ext cx="2016125" cy="1943100"/>
          </a:xfrm>
          <a:noFill/>
          <a:ln/>
        </p:spPr>
      </p:pic>
      <p:pic>
        <p:nvPicPr>
          <p:cNvPr id="23559" name="Picture 7" descr="CAAOPM7D"/>
          <p:cNvPicPr>
            <a:picLocks noChangeAspect="1" noChangeArrowheads="1"/>
          </p:cNvPicPr>
          <p:nvPr>
            <p:ph sz="quarter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3059113" y="2852738"/>
            <a:ext cx="2017712" cy="1943100"/>
          </a:xfrm>
          <a:noFill/>
          <a:ln/>
        </p:spPr>
      </p:pic>
      <p:pic>
        <p:nvPicPr>
          <p:cNvPr id="23562" name="Picture 10" descr="CA2ETTWO"/>
          <p:cNvPicPr>
            <a:picLocks noChangeAspect="1" noChangeArrowheads="1"/>
          </p:cNvPicPr>
          <p:nvPr>
            <p:ph sz="quarter" idx="3"/>
          </p:nvPr>
        </p:nvPicPr>
        <p:blipFill>
          <a:blip r:embed="rId5"/>
          <a:srcRect/>
          <a:stretch>
            <a:fillRect/>
          </a:stretch>
        </p:blipFill>
        <p:spPr>
          <a:xfrm>
            <a:off x="5986463" y="2708275"/>
            <a:ext cx="1825625" cy="1944688"/>
          </a:xfrm>
          <a:noFill/>
          <a:ln/>
        </p:spPr>
      </p:pic>
      <p:sp>
        <p:nvSpPr>
          <p:cNvPr id="23565" name="Line 13"/>
          <p:cNvSpPr>
            <a:spLocks noChangeShapeType="1"/>
          </p:cNvSpPr>
          <p:nvPr/>
        </p:nvSpPr>
        <p:spPr bwMode="auto">
          <a:xfrm>
            <a:off x="2484438" y="3860800"/>
            <a:ext cx="30956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23566" name="Line 14"/>
          <p:cNvSpPr>
            <a:spLocks noChangeShapeType="1"/>
          </p:cNvSpPr>
          <p:nvPr/>
        </p:nvSpPr>
        <p:spPr bwMode="auto">
          <a:xfrm>
            <a:off x="1258888" y="1628775"/>
            <a:ext cx="0" cy="43926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23567" name="Line 15"/>
          <p:cNvSpPr>
            <a:spLocks noChangeShapeType="1"/>
          </p:cNvSpPr>
          <p:nvPr/>
        </p:nvSpPr>
        <p:spPr bwMode="auto">
          <a:xfrm>
            <a:off x="5508625" y="2781300"/>
            <a:ext cx="2808288" cy="16557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tr-TR"/>
          </a:p>
        </p:txBody>
      </p:sp>
      <p:sp>
        <p:nvSpPr>
          <p:cNvPr id="23578" name="Rectangle 26" descr="lblue071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539750" y="6092825"/>
            <a:ext cx="1511300" cy="576263"/>
          </a:xfrm>
          <a:prstGeom prst="rect">
            <a:avLst/>
          </a:prstGeom>
          <a:blipFill dpi="0" rotWithShape="1">
            <a:blip r:embed="rId6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3200">
                <a:solidFill>
                  <a:schemeClr val="accent2"/>
                </a:solidFill>
                <a:latin typeface="Arial Black" pitchFamily="34" charset="0"/>
              </a:rPr>
              <a:t>A</a:t>
            </a:r>
          </a:p>
        </p:txBody>
      </p:sp>
      <p:sp>
        <p:nvSpPr>
          <p:cNvPr id="23579" name="Rectangle 27" descr="lblue071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3276600" y="6021388"/>
            <a:ext cx="1439863" cy="647700"/>
          </a:xfrm>
          <a:prstGeom prst="rect">
            <a:avLst/>
          </a:prstGeom>
          <a:blipFill dpi="0" rotWithShape="1">
            <a:blip r:embed="rId6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3200" b="1">
                <a:solidFill>
                  <a:schemeClr val="accent2"/>
                </a:solidFill>
                <a:latin typeface="Arial Black" pitchFamily="34" charset="0"/>
              </a:rPr>
              <a:t>B</a:t>
            </a:r>
          </a:p>
        </p:txBody>
      </p:sp>
      <p:sp>
        <p:nvSpPr>
          <p:cNvPr id="23580" name="Rectangle 28" descr="lblue071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6084888" y="5949950"/>
            <a:ext cx="1295400" cy="646113"/>
          </a:xfrm>
          <a:prstGeom prst="rect">
            <a:avLst/>
          </a:prstGeom>
          <a:blipFill dpi="0" rotWithShape="1">
            <a:blip r:embed="rId6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3200" b="1">
                <a:solidFill>
                  <a:schemeClr val="accent2"/>
                </a:solidFill>
                <a:latin typeface="Arial Black" pitchFamily="34" charset="0"/>
              </a:rPr>
              <a:t>C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5" grpId="0" animBg="1"/>
      <p:bldP spid="23566" grpId="0" animBg="1"/>
      <p:bldP spid="23567" grpId="0" animBg="1"/>
    </p:bldLst>
  </p:timing>
</p:sld>
</file>

<file path=ppt/theme/theme1.xml><?xml version="1.0" encoding="utf-8"?>
<a:theme xmlns:a="http://schemas.openxmlformats.org/drawingml/2006/main" name="Perde Açılıyor">
  <a:themeElements>
    <a:clrScheme name="Perde Açılıyor 2">
      <a:dk1>
        <a:srgbClr val="000066"/>
      </a:dk1>
      <a:lt1>
        <a:srgbClr val="FFFFFF"/>
      </a:lt1>
      <a:dk2>
        <a:srgbClr val="000099"/>
      </a:dk2>
      <a:lt2>
        <a:srgbClr val="D8F6F8"/>
      </a:lt2>
      <a:accent1>
        <a:srgbClr val="0099FF"/>
      </a:accent1>
      <a:accent2>
        <a:srgbClr val="00003A"/>
      </a:accent2>
      <a:accent3>
        <a:srgbClr val="AAAACA"/>
      </a:accent3>
      <a:accent4>
        <a:srgbClr val="DADADA"/>
      </a:accent4>
      <a:accent5>
        <a:srgbClr val="AACAFF"/>
      </a:accent5>
      <a:accent6>
        <a:srgbClr val="000034"/>
      </a:accent6>
      <a:hlink>
        <a:srgbClr val="DDD925"/>
      </a:hlink>
      <a:folHlink>
        <a:srgbClr val="72C676"/>
      </a:folHlink>
    </a:clrScheme>
    <a:fontScheme name="Perde Açılıyor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erde Açılıyor 1">
        <a:dk1>
          <a:srgbClr val="602000"/>
        </a:dk1>
        <a:lt1>
          <a:srgbClr val="FFFFFF"/>
        </a:lt1>
        <a:dk2>
          <a:srgbClr val="800000"/>
        </a:dk2>
        <a:lt2>
          <a:srgbClr val="FFFFCC"/>
        </a:lt2>
        <a:accent1>
          <a:srgbClr val="FF3300"/>
        </a:accent1>
        <a:accent2>
          <a:srgbClr val="000000"/>
        </a:accent2>
        <a:accent3>
          <a:srgbClr val="C0AAAA"/>
        </a:accent3>
        <a:accent4>
          <a:srgbClr val="DADADA"/>
        </a:accent4>
        <a:accent5>
          <a:srgbClr val="FFADAA"/>
        </a:accent5>
        <a:accent6>
          <a:srgbClr val="000000"/>
        </a:accent6>
        <a:hlink>
          <a:srgbClr val="EBF25A"/>
        </a:hlink>
        <a:folHlink>
          <a:srgbClr val="F2AA6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de Açılıyor 2">
        <a:dk1>
          <a:srgbClr val="000066"/>
        </a:dk1>
        <a:lt1>
          <a:srgbClr val="FFFFFF"/>
        </a:lt1>
        <a:dk2>
          <a:srgbClr val="000099"/>
        </a:dk2>
        <a:lt2>
          <a:srgbClr val="D8F6F8"/>
        </a:lt2>
        <a:accent1>
          <a:srgbClr val="0099FF"/>
        </a:accent1>
        <a:accent2>
          <a:srgbClr val="00003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34"/>
        </a:accent6>
        <a:hlink>
          <a:srgbClr val="DDD925"/>
        </a:hlink>
        <a:folHlink>
          <a:srgbClr val="72C67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de Açılıyor 3">
        <a:dk1>
          <a:srgbClr val="4C3D57"/>
        </a:dk1>
        <a:lt1>
          <a:srgbClr val="FFFFFF"/>
        </a:lt1>
        <a:dk2>
          <a:srgbClr val="660066"/>
        </a:dk2>
        <a:lt2>
          <a:srgbClr val="FDFBE3"/>
        </a:lt2>
        <a:accent1>
          <a:srgbClr val="976C9E"/>
        </a:accent1>
        <a:accent2>
          <a:srgbClr val="1E1822"/>
        </a:accent2>
        <a:accent3>
          <a:srgbClr val="B8AAB8"/>
        </a:accent3>
        <a:accent4>
          <a:srgbClr val="DADADA"/>
        </a:accent4>
        <a:accent5>
          <a:srgbClr val="C9BACC"/>
        </a:accent5>
        <a:accent6>
          <a:srgbClr val="1A151E"/>
        </a:accent6>
        <a:hlink>
          <a:srgbClr val="D8C460"/>
        </a:hlink>
        <a:folHlink>
          <a:srgbClr val="C3C2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de Açılıyor 4">
        <a:dk1>
          <a:srgbClr val="334D3F"/>
        </a:dk1>
        <a:lt1>
          <a:srgbClr val="FFFFFF"/>
        </a:lt1>
        <a:dk2>
          <a:srgbClr val="008000"/>
        </a:dk2>
        <a:lt2>
          <a:srgbClr val="D3F1DB"/>
        </a:lt2>
        <a:accent1>
          <a:srgbClr val="4A6D84"/>
        </a:accent1>
        <a:accent2>
          <a:srgbClr val="213329"/>
        </a:accent2>
        <a:accent3>
          <a:srgbClr val="AAC0AA"/>
        </a:accent3>
        <a:accent4>
          <a:srgbClr val="DADADA"/>
        </a:accent4>
        <a:accent5>
          <a:srgbClr val="B1BAC2"/>
        </a:accent5>
        <a:accent6>
          <a:srgbClr val="1D2D24"/>
        </a:accent6>
        <a:hlink>
          <a:srgbClr val="F0B100"/>
        </a:hlink>
        <a:folHlink>
          <a:srgbClr val="C3710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de Açılıyor 5">
        <a:dk1>
          <a:srgbClr val="566858"/>
        </a:dk1>
        <a:lt1>
          <a:srgbClr val="FFFFFF"/>
        </a:lt1>
        <a:dk2>
          <a:srgbClr val="6D8771"/>
        </a:dk2>
        <a:lt2>
          <a:srgbClr val="ECECB2"/>
        </a:lt2>
        <a:accent1>
          <a:srgbClr val="76A571"/>
        </a:accent1>
        <a:accent2>
          <a:srgbClr val="465648"/>
        </a:accent2>
        <a:accent3>
          <a:srgbClr val="BAC3BB"/>
        </a:accent3>
        <a:accent4>
          <a:srgbClr val="DADADA"/>
        </a:accent4>
        <a:accent5>
          <a:srgbClr val="BDCFBB"/>
        </a:accent5>
        <a:accent6>
          <a:srgbClr val="3F4D40"/>
        </a:accent6>
        <a:hlink>
          <a:srgbClr val="FFDC0B"/>
        </a:hlink>
        <a:folHlink>
          <a:srgbClr val="FC991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de Açılıyor 6">
        <a:dk1>
          <a:srgbClr val="0A6866"/>
        </a:dk1>
        <a:lt1>
          <a:srgbClr val="FFFFFF"/>
        </a:lt1>
        <a:dk2>
          <a:srgbClr val="0D8784"/>
        </a:dk2>
        <a:lt2>
          <a:srgbClr val="B8DEC6"/>
        </a:lt2>
        <a:accent1>
          <a:srgbClr val="3C7652"/>
        </a:accent1>
        <a:accent2>
          <a:srgbClr val="005250"/>
        </a:accent2>
        <a:accent3>
          <a:srgbClr val="AAC3C2"/>
        </a:accent3>
        <a:accent4>
          <a:srgbClr val="DADADA"/>
        </a:accent4>
        <a:accent5>
          <a:srgbClr val="AFBDB3"/>
        </a:accent5>
        <a:accent6>
          <a:srgbClr val="004948"/>
        </a:accent6>
        <a:hlink>
          <a:srgbClr val="00E0A5"/>
        </a:hlink>
        <a:folHlink>
          <a:srgbClr val="00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de Açılıyor 7">
        <a:dk1>
          <a:srgbClr val="50688C"/>
        </a:dk1>
        <a:lt1>
          <a:srgbClr val="FFFFFF"/>
        </a:lt1>
        <a:dk2>
          <a:srgbClr val="6E87AC"/>
        </a:dk2>
        <a:lt2>
          <a:srgbClr val="FFFFFF"/>
        </a:lt2>
        <a:accent1>
          <a:srgbClr val="376EA5"/>
        </a:accent1>
        <a:accent2>
          <a:srgbClr val="445876"/>
        </a:accent2>
        <a:accent3>
          <a:srgbClr val="BAC3D2"/>
        </a:accent3>
        <a:accent4>
          <a:srgbClr val="DADADA"/>
        </a:accent4>
        <a:accent5>
          <a:srgbClr val="AEBACF"/>
        </a:accent5>
        <a:accent6>
          <a:srgbClr val="3D4F6A"/>
        </a:accent6>
        <a:hlink>
          <a:srgbClr val="66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erde Açılıyor 8">
        <a:dk1>
          <a:srgbClr val="000000"/>
        </a:dk1>
        <a:lt1>
          <a:srgbClr val="DDDCC5"/>
        </a:lt1>
        <a:dk2>
          <a:srgbClr val="000000"/>
        </a:dk2>
        <a:lt2>
          <a:srgbClr val="C9C6A5"/>
        </a:lt2>
        <a:accent1>
          <a:srgbClr val="C0C0C0"/>
        </a:accent1>
        <a:accent2>
          <a:srgbClr val="B0AC90"/>
        </a:accent2>
        <a:accent3>
          <a:srgbClr val="EBEBDF"/>
        </a:accent3>
        <a:accent4>
          <a:srgbClr val="000000"/>
        </a:accent4>
        <a:accent5>
          <a:srgbClr val="DCDCDC"/>
        </a:accent5>
        <a:accent6>
          <a:srgbClr val="9F9B82"/>
        </a:accent6>
        <a:hlink>
          <a:srgbClr val="666699"/>
        </a:hlink>
        <a:folHlink>
          <a:srgbClr val="905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erde Açılıyor 9">
        <a:dk1>
          <a:srgbClr val="000000"/>
        </a:dk1>
        <a:lt1>
          <a:srgbClr val="FFFFFF"/>
        </a:lt1>
        <a:dk2>
          <a:srgbClr val="000099"/>
        </a:dk2>
        <a:lt2>
          <a:srgbClr val="DDDDDD"/>
        </a:lt2>
        <a:accent1>
          <a:srgbClr val="C6D4D4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DFE6E6"/>
        </a:accent5>
        <a:accent6>
          <a:srgbClr val="AEAEAE"/>
        </a:accent6>
        <a:hlink>
          <a:srgbClr val="6600FF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Özel Tasarım">
  <a:themeElements>
    <a:clrScheme name="Özel Tasarı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Özel Tasarım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Özel Tasarım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Özel Tasarım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Özel Tasarım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Özel Tasarım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Özel Tasarım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Özel Tasarım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Özel Tasarım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Özel Tasarım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Özel Tasarım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Özel Tasarım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Özel Tasarım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Özel Tasarım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Özel Tasarım">
  <a:themeElements>
    <a:clrScheme name="1_Özel Tasarı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Özel Tasarım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Özel Tasarım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Özel Tasarım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Özel Tasarım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Özel Tasarım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Özel Tasarım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Özel Tasarım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Özel Tasarım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Özel Tasarım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Özel Tasarım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Özel Tasarım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Özel Tasarım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Özel Tasarım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is Teması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is Teması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Curtain Call</Template>
  <TotalTime>235</TotalTime>
  <Words>177</Words>
  <Application>Microsoft PowerPoint</Application>
  <PresentationFormat>Ekran Gösterisi (4:3)</PresentationFormat>
  <Paragraphs>50</Paragraphs>
  <Slides>11</Slides>
  <Notes>11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3</vt:i4>
      </vt:variant>
      <vt:variant>
        <vt:lpstr>Slayt Başlıkları</vt:lpstr>
      </vt:variant>
      <vt:variant>
        <vt:i4>11</vt:i4>
      </vt:variant>
    </vt:vector>
  </HeadingPairs>
  <TitlesOfParts>
    <vt:vector size="20" baseType="lpstr">
      <vt:lpstr>Arial</vt:lpstr>
      <vt:lpstr>Tahoma</vt:lpstr>
      <vt:lpstr>Times New Roman</vt:lpstr>
      <vt:lpstr>Wingdings</vt:lpstr>
      <vt:lpstr>Arial Black</vt:lpstr>
      <vt:lpstr>Comic Sans MS</vt:lpstr>
      <vt:lpstr>Perde Açılıyor</vt:lpstr>
      <vt:lpstr>Özel Tasarım</vt:lpstr>
      <vt:lpstr>1_Özel Tasarım</vt:lpstr>
      <vt:lpstr>SİMETRİ                              6 .Sınıfa hazırlık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TEŞEKKÜRLER</vt:lpstr>
      <vt:lpstr>Slayt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simetri</dc:title>
  <dc:creator>Turhan</dc:creator>
  <cp:lastModifiedBy>Xp</cp:lastModifiedBy>
  <cp:revision>16</cp:revision>
  <dcterms:created xsi:type="dcterms:W3CDTF">2007-07-27T18:04:32Z</dcterms:created>
  <dcterms:modified xsi:type="dcterms:W3CDTF">2013-05-13T07:54:09Z</dcterms:modified>
</cp:coreProperties>
</file>