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gitimhane.com" TargetMode="External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www.goktepeliler.com/users/dkartasheva/view/50667/?page=1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http://www.goktepeliler.com/users/dkartasheva/view/50666/?page=0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8037" y="428604"/>
            <a:ext cx="9135963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ORMAN BEKÇİ İLE </a:t>
            </a:r>
          </a:p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DEĞİL, </a:t>
            </a:r>
          </a:p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SEVGİ İLE KORUNUR.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http://www.egitimevi.net/hareketli-resim/hayvan/anima04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4000500"/>
            <a:ext cx="2895600" cy="2857500"/>
          </a:xfrm>
          <a:prstGeom prst="rect">
            <a:avLst/>
          </a:prstGeom>
          <a:noFill/>
        </p:spPr>
      </p:pic>
      <p:pic>
        <p:nvPicPr>
          <p:cNvPr id="2052" name="Picture 4" descr="http://1.bp.blogspot.com/-91GXbqX1JP8/TgvmQFwEf-I/AAAAAAAAlxI/XCC_Joo2Ipg/s1600/tigre_0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39" y="1571612"/>
            <a:ext cx="1518807" cy="1571636"/>
          </a:xfrm>
          <a:prstGeom prst="rect">
            <a:avLst/>
          </a:prstGeom>
          <a:noFill/>
        </p:spPr>
      </p:pic>
      <p:pic>
        <p:nvPicPr>
          <p:cNvPr id="2056" name="Picture 8" descr="http://pattysblog.p.a.pic.centerblog.net/5xxlqxrj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571612"/>
            <a:ext cx="2803511" cy="1428760"/>
          </a:xfrm>
          <a:prstGeom prst="rect">
            <a:avLst/>
          </a:prstGeom>
          <a:noFill/>
        </p:spPr>
      </p:pic>
      <p:pic>
        <p:nvPicPr>
          <p:cNvPr id="2058" name="Picture 10" descr="http://www.ozgunresimler.com/data/media/3178/0_86e46_76d475a1_L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4143380"/>
            <a:ext cx="2406784" cy="2500330"/>
          </a:xfrm>
          <a:prstGeom prst="rect">
            <a:avLst/>
          </a:prstGeom>
          <a:noFill/>
        </p:spPr>
      </p:pic>
      <p:pic>
        <p:nvPicPr>
          <p:cNvPr id="2060" name="Picture 12" descr="http://4.bp.blogspot.com/-_Z9nVic-DWE/U3ROYQSuC7I/AAAAAAAABX4/ozTZv8KXm80/s1600/cartoon_gorilla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4714884"/>
            <a:ext cx="1713457" cy="1785950"/>
          </a:xfrm>
          <a:prstGeom prst="rect">
            <a:avLst/>
          </a:prstGeom>
          <a:noFill/>
        </p:spPr>
      </p:pic>
      <p:pic>
        <p:nvPicPr>
          <p:cNvPr id="2062" name="Picture 14" descr="http://i47.tinypic.com/scw9yd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4286256"/>
            <a:ext cx="2447925" cy="2286016"/>
          </a:xfrm>
          <a:prstGeom prst="rect">
            <a:avLst/>
          </a:prstGeom>
          <a:noFill/>
        </p:spPr>
      </p:pic>
      <p:sp>
        <p:nvSpPr>
          <p:cNvPr id="9" name="Yuvarlatılmış Dikdörtgen 8">
            <a:hlinkClick r:id="rId8"/>
          </p:cNvPr>
          <p:cNvSpPr/>
          <p:nvPr/>
        </p:nvSpPr>
        <p:spPr>
          <a:xfrm>
            <a:off x="3798937" y="143297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 dirty="0">
                <a:solidFill>
                  <a:srgbClr val="FFFF00"/>
                </a:solidFill>
                <a:effectLst/>
                <a:highlight>
                  <a:srgbClr val="00008B"/>
                </a:highlight>
                <a:latin typeface="Comic Sans MS"/>
                <a:ea typeface="Calibri"/>
                <a:cs typeface="Times New Roman"/>
              </a:rPr>
              <a:t>www.egitimhane.com</a:t>
            </a:r>
            <a:endParaRPr lang="tr-TR" sz="11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1"/>
            <a:ext cx="4929190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i="1" dirty="0" smtClean="0">
                <a:solidFill>
                  <a:srgbClr val="002060"/>
                </a:solidFill>
                <a:latin typeface="Bookman Old Style" pitchFamily="18" charset="0"/>
              </a:rPr>
              <a:t>5-</a:t>
            </a:r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</a:rPr>
              <a:t>Yer altı su kaynaklarının oluşmasına büyük katkısı vardır. Yağış sonrası sularının yer altına toplanmasına,bun-</a:t>
            </a:r>
          </a:p>
          <a:p>
            <a:r>
              <a:rPr lang="tr-TR" sz="4000" i="1" dirty="0" err="1" smtClean="0">
                <a:solidFill>
                  <a:srgbClr val="C00000"/>
                </a:solidFill>
                <a:latin typeface="Bookman Old Style" pitchFamily="18" charset="0"/>
              </a:rPr>
              <a:t>larında</a:t>
            </a:r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</a:rPr>
              <a:t> kaynaklar halinde yukarı çıkmasına olanak sağlar.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22532" name="Picture 4" descr="[Resim: 37259476.gif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0"/>
            <a:ext cx="421481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2844" y="214290"/>
            <a:ext cx="878687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i="1" dirty="0" smtClean="0">
                <a:solidFill>
                  <a:srgbClr val="002060"/>
                </a:solidFill>
                <a:latin typeface="Bookman Old Style" pitchFamily="18" charset="0"/>
              </a:rPr>
              <a:t>6-</a:t>
            </a:r>
            <a:r>
              <a:rPr lang="tr-TR" sz="4400" i="1" dirty="0" smtClean="0">
                <a:solidFill>
                  <a:srgbClr val="C00000"/>
                </a:solidFill>
                <a:latin typeface="Bookman Old Style" pitchFamily="18" charset="0"/>
              </a:rPr>
              <a:t>Havadaki oksijen ve karbondioksitin dengede olmasını sağlar.</a:t>
            </a:r>
            <a:endParaRPr lang="tr-TR" sz="4400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23558" name="Picture 6" descr="C:\Users\toshiba\Pictures\fotosentez-benim-tam-gif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357430"/>
            <a:ext cx="4500594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85720" y="214290"/>
            <a:ext cx="885828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sz="3000" i="1" dirty="0" smtClean="0">
                <a:solidFill>
                  <a:srgbClr val="002060"/>
                </a:solidFill>
                <a:latin typeface="Bookman Old Style" pitchFamily="18" charset="0"/>
              </a:rPr>
              <a:t>ORMANLARIMIZI NASIL KORURUZ?</a:t>
            </a:r>
          </a:p>
          <a:p>
            <a:pPr fontAlgn="base"/>
            <a:r>
              <a:rPr lang="tr-TR" sz="3000" i="1" dirty="0" smtClean="0">
                <a:solidFill>
                  <a:srgbClr val="002060"/>
                </a:solidFill>
                <a:latin typeface="Bookman Old Style" pitchFamily="18" charset="0"/>
              </a:rPr>
              <a:t>1. </a:t>
            </a:r>
            <a:r>
              <a:rPr lang="tr-TR" sz="3000" i="1" dirty="0" smtClean="0">
                <a:solidFill>
                  <a:srgbClr val="C00000"/>
                </a:solidFill>
                <a:latin typeface="Bookman Old Style" pitchFamily="18" charset="0"/>
              </a:rPr>
              <a:t>Orman yangınları önlenmelidir.</a:t>
            </a:r>
            <a:br>
              <a:rPr lang="tr-TR" sz="30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3000" i="1" dirty="0" smtClean="0">
                <a:solidFill>
                  <a:srgbClr val="002060"/>
                </a:solidFill>
                <a:latin typeface="Bookman Old Style" pitchFamily="18" charset="0"/>
              </a:rPr>
              <a:t>2. </a:t>
            </a:r>
            <a:r>
              <a:rPr lang="tr-TR" sz="3000" i="1" dirty="0" smtClean="0">
                <a:solidFill>
                  <a:srgbClr val="C00000"/>
                </a:solidFill>
                <a:latin typeface="Bookman Old Style" pitchFamily="18" charset="0"/>
              </a:rPr>
              <a:t>Ağaç kesimlerine engel olunmalıdır.</a:t>
            </a:r>
            <a:br>
              <a:rPr lang="tr-TR" sz="30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3000" i="1" dirty="0" smtClean="0">
                <a:solidFill>
                  <a:srgbClr val="002060"/>
                </a:solidFill>
                <a:latin typeface="Bookman Old Style" pitchFamily="18" charset="0"/>
              </a:rPr>
              <a:t>3. </a:t>
            </a:r>
            <a:r>
              <a:rPr lang="tr-TR" sz="3000" i="1" dirty="0" smtClean="0">
                <a:solidFill>
                  <a:srgbClr val="C00000"/>
                </a:solidFill>
                <a:latin typeface="Bookman Old Style" pitchFamily="18" charset="0"/>
              </a:rPr>
              <a:t>Ormanlara zarar veren hayvanların (kıl keçileri) ormanlardan uzaklaştırılması gerekir.</a:t>
            </a:r>
            <a:br>
              <a:rPr lang="tr-TR" sz="30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3000" i="1" dirty="0" smtClean="0">
                <a:solidFill>
                  <a:srgbClr val="002060"/>
                </a:solidFill>
                <a:latin typeface="Bookman Old Style" pitchFamily="18" charset="0"/>
              </a:rPr>
              <a:t>4. </a:t>
            </a:r>
            <a:r>
              <a:rPr lang="tr-TR" sz="3000" i="1" dirty="0" smtClean="0">
                <a:solidFill>
                  <a:srgbClr val="C00000"/>
                </a:solidFill>
                <a:latin typeface="Bookman Old Style" pitchFamily="18" charset="0"/>
              </a:rPr>
              <a:t>Yanan veya kesilen ağaçların yerine yenilerinin dikilmesi gerekir.</a:t>
            </a:r>
            <a:br>
              <a:rPr lang="tr-TR" sz="30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3000" i="1" dirty="0" smtClean="0">
                <a:solidFill>
                  <a:srgbClr val="002060"/>
                </a:solidFill>
                <a:latin typeface="Bookman Old Style" pitchFamily="18" charset="0"/>
              </a:rPr>
              <a:t>5. </a:t>
            </a:r>
            <a:r>
              <a:rPr lang="tr-TR" sz="3000" i="1" dirty="0" smtClean="0">
                <a:solidFill>
                  <a:srgbClr val="C00000"/>
                </a:solidFill>
                <a:latin typeface="Bookman Old Style" pitchFamily="18" charset="0"/>
              </a:rPr>
              <a:t>Yakıt olarak odun kullanımı azaltılmalıdır.</a:t>
            </a:r>
            <a:br>
              <a:rPr lang="tr-TR" sz="30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3000" i="1" dirty="0" smtClean="0">
                <a:solidFill>
                  <a:srgbClr val="002060"/>
                </a:solidFill>
                <a:latin typeface="Bookman Old Style" pitchFamily="18" charset="0"/>
              </a:rPr>
              <a:t>6. </a:t>
            </a:r>
            <a:r>
              <a:rPr lang="tr-TR" sz="3000" i="1" dirty="0" smtClean="0">
                <a:solidFill>
                  <a:srgbClr val="C00000"/>
                </a:solidFill>
                <a:latin typeface="Bookman Old Style" pitchFamily="18" charset="0"/>
              </a:rPr>
              <a:t>Çocuklarımız başta olmak üzere herkes ormanın yararları ve korunması gerektiği konusunda bilinçlenmeli ve gerekli eğitimi almalıdır.</a:t>
            </a:r>
            <a:br>
              <a:rPr lang="tr-TR" sz="30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3000" i="1" dirty="0" smtClean="0">
                <a:solidFill>
                  <a:srgbClr val="002060"/>
                </a:solidFill>
                <a:latin typeface="Bookman Old Style" pitchFamily="18" charset="0"/>
              </a:rPr>
              <a:t>7. </a:t>
            </a:r>
            <a:r>
              <a:rPr lang="tr-TR" sz="3000" i="1" dirty="0" smtClean="0">
                <a:solidFill>
                  <a:srgbClr val="C00000"/>
                </a:solidFill>
                <a:latin typeface="Bookman Old Style" pitchFamily="18" charset="0"/>
              </a:rPr>
              <a:t>Ağaçtan yapılan eşyaların daha dikkatli kullanılması gerekir.</a:t>
            </a:r>
            <a:endParaRPr lang="tr-TR" sz="3000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notdenizi.com/wp-content/uploads/bilgiler/2013/9/12/1378951665/ormanhaftas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43644"/>
          </a:xfrm>
          <a:prstGeom prst="rect">
            <a:avLst/>
          </a:prstGeom>
          <a:noFill/>
        </p:spPr>
      </p:pic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571472" y="6148386"/>
            <a:ext cx="8001056" cy="7096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Biz de bir fidan dikelim.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kadinlaricin.net/images/articles/2151/primary-medi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6627" name="WordArt 3"/>
          <p:cNvSpPr>
            <a:spLocks noChangeArrowheads="1" noChangeShapeType="1" noTextEdit="1"/>
          </p:cNvSpPr>
          <p:nvPr/>
        </p:nvSpPr>
        <p:spPr bwMode="auto">
          <a:xfrm>
            <a:off x="214282" y="6076948"/>
            <a:ext cx="8501122" cy="7810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Ormanlarımızı kirletmeyelim.</a:t>
            </a:r>
            <a:endParaRPr lang="tr-TR" sz="3600" i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encrypted-tbn1.gstatic.com/images?q=tbn:ANd9GcRCkmOnSGW7CkUAMRN4C6cpAFsA45pyS4XWSJRsshKNYKNrEfw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kopruludernegi.com/wp-content/uploads/koprulu-ormanla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29.tinypic.com/2m7wx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197346"/>
            <a:ext cx="8929718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Yurdumuzda her yıl 21-26 Mart haftası Orman Haftası olarak kutlanmaktadır. Orman haftası ile ilgili olarak şu sloganlar örnek verilebilir: </a:t>
            </a:r>
          </a:p>
          <a:p>
            <a:r>
              <a:rPr lang="tr-TR" sz="3200" i="1" dirty="0" smtClean="0">
                <a:solidFill>
                  <a:srgbClr val="002060"/>
                </a:solidFill>
                <a:latin typeface="Bookman Old Style" pitchFamily="18" charset="0"/>
                <a:sym typeface="Wingdings"/>
              </a:rPr>
              <a:t> </a:t>
            </a: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Orman yurdumuzun elbisesidir. </a:t>
            </a:r>
          </a:p>
          <a:p>
            <a:r>
              <a:rPr lang="tr-TR" sz="3200" i="1" dirty="0" smtClean="0">
                <a:solidFill>
                  <a:srgbClr val="002060"/>
                </a:solidFill>
                <a:latin typeface="Bookman Old Style" pitchFamily="18" charset="0"/>
                <a:sym typeface="Wingdings"/>
              </a:rPr>
              <a:t> </a:t>
            </a: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Ormansız yurt, nefessiz insan gibi ölmeye mahkumdur. </a:t>
            </a:r>
          </a:p>
          <a:p>
            <a:r>
              <a:rPr lang="tr-TR" sz="3200" i="1" dirty="0" smtClean="0">
                <a:solidFill>
                  <a:srgbClr val="002060"/>
                </a:solidFill>
                <a:latin typeface="Bookman Old Style" pitchFamily="18" charset="0"/>
                <a:sym typeface="Wingdings"/>
              </a:rPr>
              <a:t> </a:t>
            </a: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Orman değil ciğerlerimiz yanar. </a:t>
            </a:r>
          </a:p>
          <a:p>
            <a:pPr>
              <a:buFont typeface="Wingdings" pitchFamily="2" charset="2"/>
              <a:buChar char="J"/>
            </a:pP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Ateş ormanı değil geleceğimizi yakar. </a:t>
            </a:r>
          </a:p>
          <a:p>
            <a:r>
              <a:rPr lang="tr-TR" sz="3200" i="1" dirty="0" smtClean="0">
                <a:solidFill>
                  <a:srgbClr val="002060"/>
                </a:solidFill>
                <a:latin typeface="Bookman Old Style" pitchFamily="18" charset="0"/>
                <a:sym typeface="Wingdings"/>
              </a:rPr>
              <a:t> </a:t>
            </a: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Çocuklarımıza bırakabileceğimiz en güzel miras ormandır. </a:t>
            </a:r>
          </a:p>
          <a:p>
            <a:r>
              <a:rPr lang="tr-TR" sz="3200" i="1" dirty="0" smtClean="0">
                <a:solidFill>
                  <a:srgbClr val="002060"/>
                </a:solidFill>
                <a:latin typeface="Bookman Old Style" pitchFamily="18" charset="0"/>
                <a:sym typeface="Wingdings"/>
              </a:rPr>
              <a:t> </a:t>
            </a: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Ormanı bol olan ülke çok zengin bir kaynağa sahiptir. 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142852"/>
            <a:ext cx="871543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i="1" dirty="0" smtClean="0">
                <a:solidFill>
                  <a:srgbClr val="002060"/>
                </a:solidFill>
                <a:latin typeface="Bookman Old Style" pitchFamily="18" charset="0"/>
                <a:sym typeface="Wingdings"/>
              </a:rPr>
              <a:t> </a:t>
            </a: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Ağaç ek, orman olsun; yarınlar umut dolsun. </a:t>
            </a:r>
          </a:p>
          <a:p>
            <a:r>
              <a:rPr lang="tr-TR" sz="3200" i="1" dirty="0" smtClean="0">
                <a:solidFill>
                  <a:srgbClr val="002060"/>
                </a:solidFill>
                <a:latin typeface="Bookman Old Style" pitchFamily="18" charset="0"/>
                <a:sym typeface="Wingdings"/>
              </a:rPr>
              <a:t> </a:t>
            </a: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İnsanlar oksijene, vatanlar ormanlara muhtaçtır.</a:t>
            </a:r>
          </a:p>
          <a:p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tr-TR" sz="3200" i="1" dirty="0" smtClean="0">
                <a:solidFill>
                  <a:srgbClr val="002060"/>
                </a:solidFill>
                <a:latin typeface="Bookman Old Style" pitchFamily="18" charset="0"/>
                <a:sym typeface="Wingdings"/>
              </a:rPr>
              <a:t> </a:t>
            </a: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Bir fidan çoğalırsa orman olur, bir fidan tutuşursa orman yok olur. </a:t>
            </a:r>
          </a:p>
          <a:p>
            <a:pPr>
              <a:buFont typeface="Wingdings" pitchFamily="2" charset="2"/>
              <a:buChar char="J"/>
            </a:pP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Çocuklarını seviyorsan ormanları koru. </a:t>
            </a:r>
          </a:p>
          <a:p>
            <a:r>
              <a:rPr lang="tr-TR" sz="3200" i="1" dirty="0" smtClean="0">
                <a:solidFill>
                  <a:srgbClr val="002060"/>
                </a:solidFill>
                <a:latin typeface="Bookman Old Style" pitchFamily="18" charset="0"/>
                <a:sym typeface="Wingdings"/>
              </a:rPr>
              <a:t> </a:t>
            </a: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Ormanlar hayvanların sıcak yuvasıdır, onları evsiz bırakmamak için ateşi söndür. </a:t>
            </a:r>
          </a:p>
          <a:p>
            <a:r>
              <a:rPr lang="tr-TR" sz="3200" i="1" dirty="0" smtClean="0">
                <a:solidFill>
                  <a:srgbClr val="002060"/>
                </a:solidFill>
                <a:latin typeface="Bookman Old Style" pitchFamily="18" charset="0"/>
                <a:sym typeface="Wingdings"/>
              </a:rPr>
              <a:t> </a:t>
            </a: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Orman yanmaz, emek ve gelecek yanar. </a:t>
            </a:r>
          </a:p>
          <a:p>
            <a:r>
              <a:rPr lang="tr-TR" sz="3200" i="1" dirty="0" smtClean="0">
                <a:solidFill>
                  <a:srgbClr val="002060"/>
                </a:solidFill>
                <a:latin typeface="Bookman Old Style" pitchFamily="18" charset="0"/>
                <a:sym typeface="Wingdings"/>
              </a:rPr>
              <a:t> </a:t>
            </a: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Ülkeni sev, Ormanları koru. </a:t>
            </a:r>
          </a:p>
          <a:p>
            <a:r>
              <a:rPr lang="tr-TR" sz="3200" i="1" dirty="0" smtClean="0">
                <a:solidFill>
                  <a:srgbClr val="002060"/>
                </a:solidFill>
                <a:latin typeface="Bookman Old Style" pitchFamily="18" charset="0"/>
                <a:sym typeface="Wingdings"/>
              </a:rPr>
              <a:t> </a:t>
            </a: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Orman gelecek demektir. </a:t>
            </a:r>
          </a:p>
          <a:p>
            <a:r>
              <a:rPr lang="tr-TR" sz="3200" i="1" dirty="0" smtClean="0">
                <a:solidFill>
                  <a:srgbClr val="002060"/>
                </a:solidFill>
                <a:latin typeface="Bookman Old Style" pitchFamily="18" charset="0"/>
                <a:sym typeface="Wingdings"/>
              </a:rPr>
              <a:t> </a:t>
            </a:r>
            <a:r>
              <a:rPr lang="tr-TR" sz="3200" i="1" dirty="0" smtClean="0">
                <a:solidFill>
                  <a:srgbClr val="C00000"/>
                </a:solidFill>
                <a:latin typeface="Bookman Old Style" pitchFamily="18" charset="0"/>
              </a:rPr>
              <a:t>Ağaçsız ülke kanatsız kuşa benzer.</a:t>
            </a:r>
            <a:endParaRPr lang="tr-TR" sz="3200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571472" y="214290"/>
            <a:ext cx="28616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i="1" dirty="0" smtClean="0">
                <a:solidFill>
                  <a:srgbClr val="C00000"/>
                </a:solidFill>
                <a:latin typeface="Bookman Old Style" pitchFamily="18" charset="0"/>
              </a:rPr>
              <a:t>ORMAN</a:t>
            </a:r>
            <a:endParaRPr lang="tr-TR" sz="5400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44833" y="1071546"/>
            <a:ext cx="87068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i="1" dirty="0" smtClean="0">
                <a:solidFill>
                  <a:srgbClr val="C00000"/>
                </a:solidFill>
                <a:sym typeface="Wingdings"/>
              </a:rPr>
              <a:t> </a:t>
            </a:r>
            <a:r>
              <a:rPr lang="tr-TR" sz="5400" i="1" dirty="0" smtClean="0">
                <a:solidFill>
                  <a:srgbClr val="C00000"/>
                </a:solidFill>
              </a:rPr>
              <a:t>Orman ağaç, flora ve </a:t>
            </a:r>
          </a:p>
          <a:p>
            <a:pPr algn="ctr"/>
            <a:r>
              <a:rPr lang="tr-TR" sz="5400" i="1" dirty="0" smtClean="0">
                <a:solidFill>
                  <a:srgbClr val="C00000"/>
                </a:solidFill>
              </a:rPr>
              <a:t>hayvanî canlılar topluluğudur.</a:t>
            </a:r>
            <a:endParaRPr lang="tr-TR" sz="5400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[Resim: eba04039a5e5aebb8c449af0feb0639d.gif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786058"/>
            <a:ext cx="6143668" cy="3833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5720" y="-214338"/>
            <a:ext cx="885828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sz="2400" b="1" i="1" dirty="0" smtClean="0">
                <a:latin typeface="Bookman Old Style" pitchFamily="18" charset="0"/>
              </a:rPr>
              <a:t/>
            </a:r>
            <a:br>
              <a:rPr lang="tr-TR" sz="2400" b="1" i="1" dirty="0" smtClean="0">
                <a:latin typeface="Bookman Old Style" pitchFamily="18" charset="0"/>
              </a:rPr>
            </a:br>
            <a:r>
              <a:rPr lang="tr-TR" sz="2400" b="1" i="1" dirty="0" smtClean="0">
                <a:solidFill>
                  <a:srgbClr val="002060"/>
                </a:solidFill>
                <a:latin typeface="Bookman Old Style" pitchFamily="18" charset="0"/>
              </a:rPr>
              <a:t>AĞAÇ DİYOR Kİ</a:t>
            </a:r>
            <a:endParaRPr lang="tr-TR" sz="2400" i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fontAlgn="base"/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Ben küçücük bir ağacım,</a:t>
            </a:r>
            <a:b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Yurdumun bir bahçesinde,</a:t>
            </a:r>
            <a:b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Topraklar tüterken görün,</a:t>
            </a:r>
            <a:b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Dallar da çiçeklensin de.</a:t>
            </a:r>
          </a:p>
          <a:p>
            <a:pPr fontAlgn="base"/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                                       Her şeyimle yararlıyım,</a:t>
            </a:r>
            <a:b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                                       İnsanoğluna dünyada,</a:t>
            </a:r>
            <a:b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                                       Çiçeğim, yaprağım, gölgem</a:t>
            </a:r>
            <a:b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                                       İri dallı zerdalimle.</a:t>
            </a:r>
          </a:p>
          <a:p>
            <a:pPr fontAlgn="base"/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Kuşlar mutlu şarkısını</a:t>
            </a:r>
            <a:b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Hep dalımda söylerler,</a:t>
            </a:r>
            <a:b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Şen arılar vızır vızır,</a:t>
            </a:r>
            <a:b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Kokuma koşup gelirler.</a:t>
            </a:r>
          </a:p>
          <a:p>
            <a:pPr fontAlgn="base"/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                                      Sakın sakın dalımızı,</a:t>
            </a:r>
            <a:b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                                      Çocuklar çekip kırmayın.</a:t>
            </a:r>
            <a:b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                                      Çakınızla gövdemizde</a:t>
            </a:r>
            <a:b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tr-TR" sz="2400" i="1" dirty="0" smtClean="0">
                <a:solidFill>
                  <a:srgbClr val="C00000"/>
                </a:solidFill>
                <a:latin typeface="Bookman Old Style" pitchFamily="18" charset="0"/>
              </a:rPr>
              <a:t>                                      Derin yaralar açmayın.</a:t>
            </a:r>
          </a:p>
          <a:p>
            <a:pPr fontAlgn="base"/>
            <a:r>
              <a:rPr lang="tr-TR" sz="2400" i="1" dirty="0" smtClean="0">
                <a:solidFill>
                  <a:srgbClr val="002060"/>
                </a:solidFill>
                <a:latin typeface="Bookman Old Style" pitchFamily="18" charset="0"/>
              </a:rPr>
              <a:t>Halim YAĞCIOĞLU</a:t>
            </a:r>
            <a:endParaRPr lang="tr-TR" sz="2400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dersizlesene.com/var/article/images/article_82fac8a5ae0a6fd88e6f46dcd661b113_resimboyut.asp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3758"/>
          </a:xfrm>
          <a:prstGeom prst="rect">
            <a:avLst/>
          </a:prstGeom>
          <a:noFill/>
        </p:spPr>
      </p:pic>
      <p:sp>
        <p:nvSpPr>
          <p:cNvPr id="30723" name="WordArt 3"/>
          <p:cNvSpPr>
            <a:spLocks noChangeArrowheads="1" noChangeShapeType="1" noTextEdit="1"/>
          </p:cNvSpPr>
          <p:nvPr/>
        </p:nvSpPr>
        <p:spPr bwMode="auto">
          <a:xfrm>
            <a:off x="6500826" y="6143644"/>
            <a:ext cx="2220912" cy="423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Jale İpek</a:t>
            </a:r>
            <a:endParaRPr lang="tr-TR" sz="3600" i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14282" y="0"/>
            <a:ext cx="9429815" cy="64633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</a:rPr>
              <a:t>Orman; </a:t>
            </a:r>
          </a:p>
          <a:p>
            <a:pPr>
              <a:buFont typeface="Wingdings" pitchFamily="2" charset="2"/>
              <a:buChar char="@"/>
            </a:pPr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</a:rPr>
              <a:t>Belirli yükseklikteki ve </a:t>
            </a:r>
          </a:p>
          <a:p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</a:rPr>
              <a:t>büyüklükteki ağaçlar, </a:t>
            </a:r>
          </a:p>
          <a:p>
            <a:r>
              <a:rPr lang="tr-TR" sz="4000" dirty="0" smtClean="0">
                <a:solidFill>
                  <a:srgbClr val="C00000"/>
                </a:solidFill>
                <a:sym typeface="Wingdings"/>
              </a:rPr>
              <a:t> </a:t>
            </a:r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</a:rPr>
              <a:t>Çalı, </a:t>
            </a:r>
          </a:p>
          <a:p>
            <a:r>
              <a:rPr lang="tr-TR" sz="4000" dirty="0" smtClean="0">
                <a:solidFill>
                  <a:srgbClr val="C00000"/>
                </a:solidFill>
                <a:sym typeface="Wingdings"/>
              </a:rPr>
              <a:t> </a:t>
            </a:r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</a:rPr>
              <a:t>Otsu bitkiler, </a:t>
            </a:r>
          </a:p>
          <a:p>
            <a:r>
              <a:rPr lang="tr-TR" sz="4000" dirty="0" smtClean="0">
                <a:solidFill>
                  <a:srgbClr val="C00000"/>
                </a:solidFill>
                <a:sym typeface="Wingdings"/>
              </a:rPr>
              <a:t> </a:t>
            </a:r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</a:rPr>
              <a:t>Mantarlar, </a:t>
            </a:r>
          </a:p>
          <a:p>
            <a:pPr>
              <a:buFont typeface="Wingdings" pitchFamily="2" charset="2"/>
              <a:buChar char="@"/>
            </a:pPr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</a:rPr>
              <a:t>Mikroorganizmalar ve </a:t>
            </a:r>
          </a:p>
          <a:p>
            <a:r>
              <a:rPr lang="tr-TR" sz="4000" dirty="0" smtClean="0">
                <a:solidFill>
                  <a:srgbClr val="C00000"/>
                </a:solidFill>
                <a:sym typeface="Wingdings"/>
              </a:rPr>
              <a:t> </a:t>
            </a:r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</a:rPr>
              <a:t>Çeşitli </a:t>
            </a:r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  <a:sym typeface="Wingdings"/>
              </a:rPr>
              <a:t>h</a:t>
            </a:r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</a:rPr>
              <a:t>ayvanlarla, </a:t>
            </a:r>
          </a:p>
          <a:p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</a:rPr>
              <a:t>toprağın birlikte meydana getirdiği </a:t>
            </a:r>
          </a:p>
          <a:p>
            <a:r>
              <a:rPr lang="tr-TR" sz="4000" i="1" dirty="0" smtClean="0">
                <a:solidFill>
                  <a:srgbClr val="C00000"/>
                </a:solidFill>
                <a:latin typeface="Bookman Old Style" pitchFamily="18" charset="0"/>
              </a:rPr>
              <a:t>bir ortamdır.</a:t>
            </a:r>
            <a:endParaRPr lang="tr-TR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img-fotki.yandex.ru/get/3503/dkartasheva.34/0_c5ea_289d6cdc_L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28596" y="0"/>
            <a:ext cx="84296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i="1" dirty="0" smtClean="0">
                <a:solidFill>
                  <a:srgbClr val="C00000"/>
                </a:solidFill>
                <a:latin typeface="Bookman Old Style" pitchFamily="18" charset="0"/>
              </a:rPr>
              <a:t>Orman; </a:t>
            </a:r>
          </a:p>
          <a:p>
            <a:r>
              <a:rPr lang="tr-TR" sz="4400" dirty="0" smtClean="0">
                <a:solidFill>
                  <a:srgbClr val="C00000"/>
                </a:solidFill>
                <a:sym typeface="Wingdings"/>
              </a:rPr>
              <a:t> </a:t>
            </a:r>
            <a:r>
              <a:rPr lang="tr-TR" sz="4400" i="1" dirty="0" smtClean="0">
                <a:solidFill>
                  <a:srgbClr val="C00000"/>
                </a:solidFill>
                <a:latin typeface="Bookman Old Style" pitchFamily="18" charset="0"/>
              </a:rPr>
              <a:t>Aynı zamanda topluma çeşitli faydalar sağlayan bir servettir.</a:t>
            </a:r>
            <a:endParaRPr lang="tr-TR" sz="4400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7410" name="Picture 2" descr="http://img-fotki.yandex.ru/get/3013/dkartasheva.31/0_b1e5_b43121fb_L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714620"/>
            <a:ext cx="5715040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57158" y="214290"/>
            <a:ext cx="64459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400" i="1" dirty="0" smtClean="0">
                <a:solidFill>
                  <a:srgbClr val="C00000"/>
                </a:solidFill>
                <a:latin typeface="Bookman Old Style" pitchFamily="18" charset="0"/>
              </a:rPr>
              <a:t>ORMANIN FAYDALARI;</a:t>
            </a:r>
            <a:endParaRPr lang="tr-TR" sz="4400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85720" y="1142984"/>
            <a:ext cx="371477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200" i="1" dirty="0" smtClean="0">
                <a:solidFill>
                  <a:srgbClr val="002060"/>
                </a:solidFill>
                <a:latin typeface="Bookman Old Style" pitchFamily="18" charset="0"/>
              </a:rPr>
              <a:t>1- </a:t>
            </a:r>
            <a:r>
              <a:rPr lang="tr-TR" sz="4200" i="1" dirty="0" smtClean="0">
                <a:solidFill>
                  <a:srgbClr val="C00000"/>
                </a:solidFill>
                <a:latin typeface="Bookman Old Style" pitchFamily="18" charset="0"/>
              </a:rPr>
              <a:t>Günlük hayatta bize gereken odun ve kereste ihtiyacımızı elde etmemizi sağlar.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18434" name="Picture 2" descr="[Resim: lunapic_134922217896059_5.gif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928670"/>
            <a:ext cx="4681567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57158" y="214290"/>
            <a:ext cx="83582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200" i="1" dirty="0" smtClean="0">
                <a:solidFill>
                  <a:srgbClr val="002060"/>
                </a:solidFill>
                <a:latin typeface="Bookman Old Style" pitchFamily="18" charset="0"/>
              </a:rPr>
              <a:t>2- </a:t>
            </a:r>
            <a:r>
              <a:rPr lang="tr-TR" sz="4200" i="1" dirty="0" smtClean="0">
                <a:solidFill>
                  <a:srgbClr val="C00000"/>
                </a:solidFill>
                <a:latin typeface="Bookman Old Style" pitchFamily="18" charset="0"/>
              </a:rPr>
              <a:t>Eğimli olan yamaçlarda erozyonun oluşmasını önler.</a:t>
            </a:r>
            <a:endParaRPr lang="tr-TR" sz="4200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9458" name="Picture 2" descr="orman-resimleri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5000660" cy="4953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5720" y="142852"/>
            <a:ext cx="85725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i="1" dirty="0" smtClean="0">
                <a:solidFill>
                  <a:srgbClr val="002060"/>
                </a:solidFill>
                <a:latin typeface="Bookman Old Style" pitchFamily="18" charset="0"/>
              </a:rPr>
              <a:t>3-</a:t>
            </a:r>
            <a:r>
              <a:rPr lang="tr-TR" sz="4400" i="1" dirty="0" smtClean="0">
                <a:solidFill>
                  <a:srgbClr val="C00000"/>
                </a:solidFill>
                <a:latin typeface="Bookman Old Style" pitchFamily="18" charset="0"/>
              </a:rPr>
              <a:t>Her türlü dinlenme ve kafamızı dinleme ihtiyacımıza cevap verir.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20482" name="Picture 2" descr="http://www.kaliteliresimler.com/data/media/58/yagmur_ormanla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3116"/>
            <a:ext cx="6786610" cy="4500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[Resim: apes19.gif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9144000" cy="4643446"/>
          </a:xfrm>
          <a:prstGeom prst="rect">
            <a:avLst/>
          </a:prstGeom>
          <a:noFill/>
        </p:spPr>
      </p:pic>
      <p:sp>
        <p:nvSpPr>
          <p:cNvPr id="2" name="1 Dikdörtgen"/>
          <p:cNvSpPr/>
          <p:nvPr/>
        </p:nvSpPr>
        <p:spPr>
          <a:xfrm>
            <a:off x="0" y="214290"/>
            <a:ext cx="89297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i="1" dirty="0" smtClean="0">
                <a:solidFill>
                  <a:srgbClr val="002060"/>
                </a:solidFill>
                <a:latin typeface="Bookman Old Style" pitchFamily="18" charset="0"/>
              </a:rPr>
              <a:t>4</a:t>
            </a:r>
            <a:r>
              <a:rPr lang="nn-NO" sz="4400" i="1" dirty="0" smtClean="0">
                <a:solidFill>
                  <a:srgbClr val="002060"/>
                </a:solidFill>
                <a:latin typeface="Bookman Old Style" pitchFamily="18" charset="0"/>
              </a:rPr>
              <a:t>-</a:t>
            </a:r>
            <a:r>
              <a:rPr lang="nn-NO" sz="4400" i="1" dirty="0" smtClean="0">
                <a:solidFill>
                  <a:srgbClr val="C00000"/>
                </a:solidFill>
                <a:latin typeface="Bookman Old Style" pitchFamily="18" charset="0"/>
              </a:rPr>
              <a:t>Yabani hayvanlar ve av hayvanları için doğal bir barınaktır.</a:t>
            </a:r>
            <a:r>
              <a:rPr lang="nn-NO" dirty="0" smtClean="0"/>
              <a:t/>
            </a:r>
            <a:br>
              <a:rPr lang="nn-NO" dirty="0" smtClean="0"/>
            </a:br>
            <a:r>
              <a:rPr lang="nn-NO" dirty="0" smtClean="0"/>
              <a:t/>
            </a:r>
            <a:br>
              <a:rPr lang="nn-NO" dirty="0" smtClean="0"/>
            </a:br>
            <a:endParaRPr lang="tr-TR" dirty="0"/>
          </a:p>
        </p:txBody>
      </p:sp>
      <p:pic>
        <p:nvPicPr>
          <p:cNvPr id="21505" name="Picture 1" descr="http://www.egitimevi.net/hareketli-resim/hayvan/1cheetah7zx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4500570"/>
            <a:ext cx="1714512" cy="810006"/>
          </a:xfrm>
          <a:prstGeom prst="rect">
            <a:avLst/>
          </a:prstGeom>
          <a:noFill/>
        </p:spPr>
      </p:pic>
      <p:pic>
        <p:nvPicPr>
          <p:cNvPr id="21507" name="Picture 3" descr="[Resim: anima047.gif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143380"/>
            <a:ext cx="1592567" cy="1571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308</Words>
  <Application>Microsoft Office PowerPoint</Application>
  <PresentationFormat>Ekran Gösterisi (4:3)</PresentationFormat>
  <Paragraphs>56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toshiba</dc:creator>
  <cp:lastModifiedBy>MEMED</cp:lastModifiedBy>
  <cp:revision>22</cp:revision>
  <dcterms:created xsi:type="dcterms:W3CDTF">2016-03-21T19:33:56Z</dcterms:created>
  <dcterms:modified xsi:type="dcterms:W3CDTF">2016-03-22T04:27:30Z</dcterms:modified>
</cp:coreProperties>
</file>