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8858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621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750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3656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8931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6274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060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1486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0360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0777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998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68AB5-5193-4AC6-B33E-4597DCDEF3FD}" type="datetimeFigureOut">
              <a:rPr lang="tr-TR" smtClean="0"/>
              <a:t>21.08.2011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FB0E0-4709-41AC-A39B-21590C806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9568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51720" y="1988840"/>
            <a:ext cx="44728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8800" b="1" dirty="0" smtClean="0">
                <a:ln/>
                <a:solidFill>
                  <a:schemeClr val="accent3"/>
                </a:solidFill>
              </a:rPr>
              <a:t>KESİRLER</a:t>
            </a:r>
            <a:endParaRPr lang="tr-TR" sz="8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720737" y="5517232"/>
            <a:ext cx="29103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Erkan </a:t>
            </a:r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ERBAŞ</a:t>
            </a:r>
          </a:p>
          <a:p>
            <a:pPr algn="ctr"/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www.erkanerbas.com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589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61004"/>
              </p:ext>
            </p:extLst>
          </p:nvPr>
        </p:nvGraphicFramePr>
        <p:xfrm>
          <a:off x="391614" y="2204864"/>
          <a:ext cx="2183904" cy="13839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7968"/>
                <a:gridCol w="727968"/>
                <a:gridCol w="727968"/>
              </a:tblGrid>
              <a:tr h="6919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691964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Metin kutusu 11"/>
          <p:cNvSpPr txBox="1"/>
          <p:nvPr/>
        </p:nvSpPr>
        <p:spPr>
          <a:xfrm>
            <a:off x="2728941" y="1280354"/>
            <a:ext cx="5317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*Bu tür soruları çözerken önce kesir sayısına karşılık gelen şekil çizilir.</a:t>
            </a:r>
            <a:endParaRPr lang="tr-TR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Metin kutusu 1"/>
              <p:cNvSpPr txBox="1"/>
              <p:nvPr/>
            </p:nvSpPr>
            <p:spPr>
              <a:xfrm>
                <a:off x="341141" y="260648"/>
                <a:ext cx="7704856" cy="803682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r-TR" sz="3200" dirty="0" smtClean="0">
                    <a:solidFill>
                      <a:schemeClr val="bg1"/>
                    </a:solidFill>
                  </a:rPr>
                  <a:t>30 elmanın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𝑠𝚤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𝑘𝑎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ç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𝑒𝑙𝑚𝑎𝑑𝚤𝑟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tr-TR" sz="3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Metin kutus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141" y="260648"/>
                <a:ext cx="7704856" cy="803682"/>
              </a:xfrm>
              <a:prstGeom prst="rect">
                <a:avLst/>
              </a:prstGeom>
              <a:blipFill rotWithShape="1">
                <a:blip r:embed="rId2"/>
                <a:stretch>
                  <a:fillRect l="-1975" b="-11194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Metin kutusu 15"/>
          <p:cNvSpPr txBox="1"/>
          <p:nvPr/>
        </p:nvSpPr>
        <p:spPr>
          <a:xfrm>
            <a:off x="2728941" y="2204864"/>
            <a:ext cx="5317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30 elma kaç parçaya bölünmüş?</a:t>
            </a:r>
            <a:endParaRPr lang="tr-TR" sz="22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728941" y="2666529"/>
            <a:ext cx="5317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30 elma 6 parçaya bölünmüş. Hemen bölelim.</a:t>
            </a:r>
            <a:endParaRPr lang="tr-TR" sz="2200" dirty="0"/>
          </a:p>
        </p:txBody>
      </p:sp>
      <p:sp>
        <p:nvSpPr>
          <p:cNvPr id="3" name="Dikdörtgen 2"/>
          <p:cNvSpPr/>
          <p:nvPr/>
        </p:nvSpPr>
        <p:spPr>
          <a:xfrm>
            <a:off x="539552" y="389066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9" name="Düz Bağlayıcı 18"/>
          <p:cNvCxnSpPr/>
          <p:nvPr/>
        </p:nvCxnSpPr>
        <p:spPr>
          <a:xfrm>
            <a:off x="1426333" y="4077072"/>
            <a:ext cx="0" cy="15121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179512" y="5301208"/>
            <a:ext cx="124682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547664" y="386632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551881" y="458112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39552" y="452189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28" name="Düz Bağlayıcı 27"/>
          <p:cNvCxnSpPr/>
          <p:nvPr/>
        </p:nvCxnSpPr>
        <p:spPr>
          <a:xfrm>
            <a:off x="275251" y="5157192"/>
            <a:ext cx="26430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715080" y="515719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2728941" y="3661573"/>
            <a:ext cx="5317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30 elma 6 parçaya bölünürse bir parçaya 5 düşür. Hemen şeklin üzerine yazalım.</a:t>
            </a:r>
            <a:endParaRPr lang="tr-TR" sz="2200" dirty="0"/>
          </a:p>
        </p:txBody>
      </p:sp>
      <p:sp>
        <p:nvSpPr>
          <p:cNvPr id="34" name="Dikdörtgen 33"/>
          <p:cNvSpPr/>
          <p:nvPr/>
        </p:nvSpPr>
        <p:spPr>
          <a:xfrm>
            <a:off x="451435" y="275131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165380" y="275261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1907704" y="273824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1912732" y="204979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249974" y="208198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535060" y="208198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Metin kutusu 39"/>
              <p:cNvSpPr txBox="1"/>
              <p:nvPr/>
            </p:nvSpPr>
            <p:spPr>
              <a:xfrm>
                <a:off x="2711328" y="4880193"/>
                <a:ext cx="5317056" cy="16318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Soru bize ne soruyordu?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2400" i="1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tr-TR" sz="2200" dirty="0" smtClean="0"/>
                  <a:t> kaçtır diye .Yani taralı alanı soruyor. </a:t>
                </a:r>
              </a:p>
              <a:p>
                <a:r>
                  <a:rPr lang="tr-TR" sz="2200" dirty="0" smtClean="0"/>
                  <a:t>Taralı alandaki sayı kaçtır? Evet demek ki cevabımız 5’tir.</a:t>
                </a:r>
                <a:endParaRPr lang="tr-TR" sz="2200" dirty="0"/>
              </a:p>
            </p:txBody>
          </p:sp>
        </mc:Choice>
        <mc:Fallback xmlns="">
          <p:sp>
            <p:nvSpPr>
              <p:cNvPr id="40" name="Metin kutusu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328" y="4880193"/>
                <a:ext cx="5317056" cy="1631857"/>
              </a:xfrm>
              <a:prstGeom prst="rect">
                <a:avLst/>
              </a:prstGeom>
              <a:blipFill rotWithShape="1">
                <a:blip r:embed="rId3"/>
                <a:stretch>
                  <a:fillRect l="-1835" b="-6742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Düz Bağlayıcı 40"/>
          <p:cNvCxnSpPr/>
          <p:nvPr/>
        </p:nvCxnSpPr>
        <p:spPr>
          <a:xfrm>
            <a:off x="1426333" y="4653136"/>
            <a:ext cx="102212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84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3" grpId="0"/>
      <p:bldP spid="24" grpId="0"/>
      <p:bldP spid="25" grpId="0"/>
      <p:bldP spid="26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593310"/>
              </p:ext>
            </p:extLst>
          </p:nvPr>
        </p:nvGraphicFramePr>
        <p:xfrm>
          <a:off x="341824" y="1648441"/>
          <a:ext cx="1926604" cy="767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1651"/>
                <a:gridCol w="481651"/>
                <a:gridCol w="481651"/>
                <a:gridCol w="481651"/>
              </a:tblGrid>
              <a:tr h="76742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Metin kutusu 11"/>
          <p:cNvSpPr txBox="1"/>
          <p:nvPr/>
        </p:nvSpPr>
        <p:spPr>
          <a:xfrm>
            <a:off x="2728941" y="1280354"/>
            <a:ext cx="5317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*Bu tür soruları çözerken önce kesir sayısına karşılık gelen şekil çizilir.</a:t>
            </a:r>
            <a:endParaRPr lang="tr-TR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Metin kutusu 1"/>
              <p:cNvSpPr txBox="1"/>
              <p:nvPr/>
            </p:nvSpPr>
            <p:spPr>
              <a:xfrm>
                <a:off x="341141" y="260648"/>
                <a:ext cx="7704856" cy="803682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r-TR" sz="3200" dirty="0" smtClean="0">
                    <a:solidFill>
                      <a:schemeClr val="bg1"/>
                    </a:solidFill>
                  </a:rPr>
                  <a:t>32 elmanın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tr-TR" sz="3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𝑠𝚤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𝑘𝑎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ç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𝑒𝑙𝑚𝑎𝑑𝚤𝑟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tr-TR" sz="3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Metin kutus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141" y="260648"/>
                <a:ext cx="7704856" cy="803682"/>
              </a:xfrm>
              <a:prstGeom prst="rect">
                <a:avLst/>
              </a:prstGeom>
              <a:blipFill rotWithShape="1">
                <a:blip r:embed="rId2"/>
                <a:stretch>
                  <a:fillRect l="-1975" b="-9701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Metin kutusu 15"/>
          <p:cNvSpPr txBox="1"/>
          <p:nvPr/>
        </p:nvSpPr>
        <p:spPr>
          <a:xfrm>
            <a:off x="2728941" y="2204864"/>
            <a:ext cx="5317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32 elma kaç parçaya bölünmüş?</a:t>
            </a:r>
            <a:endParaRPr lang="tr-TR" sz="22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728941" y="2666529"/>
            <a:ext cx="5317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32 elma 4 parçaya bölünmüş. Hemen bölelim.</a:t>
            </a:r>
            <a:endParaRPr lang="tr-TR" sz="2200" dirty="0"/>
          </a:p>
        </p:txBody>
      </p:sp>
      <p:sp>
        <p:nvSpPr>
          <p:cNvPr id="3" name="Dikdörtgen 2"/>
          <p:cNvSpPr/>
          <p:nvPr/>
        </p:nvSpPr>
        <p:spPr>
          <a:xfrm>
            <a:off x="539552" y="389066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9" name="Düz Bağlayıcı 18"/>
          <p:cNvCxnSpPr/>
          <p:nvPr/>
        </p:nvCxnSpPr>
        <p:spPr>
          <a:xfrm>
            <a:off x="1426333" y="4077072"/>
            <a:ext cx="0" cy="15121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179512" y="5301208"/>
            <a:ext cx="124682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547664" y="386632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551881" y="458112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39552" y="452189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28" name="Düz Bağlayıcı 27"/>
          <p:cNvCxnSpPr/>
          <p:nvPr/>
        </p:nvCxnSpPr>
        <p:spPr>
          <a:xfrm>
            <a:off x="275251" y="5157192"/>
            <a:ext cx="26430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715080" y="515719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2728941" y="3661573"/>
            <a:ext cx="5317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32 elma 4 parçaya bölünürse bir parçaya 8 düşür. Hemen şeklin üzerine yazalım.</a:t>
            </a:r>
            <a:endParaRPr lang="tr-TR" sz="2200" dirty="0"/>
          </a:p>
        </p:txBody>
      </p:sp>
      <p:sp>
        <p:nvSpPr>
          <p:cNvPr id="38" name="Dikdörtgen 37"/>
          <p:cNvSpPr/>
          <p:nvPr/>
        </p:nvSpPr>
        <p:spPr>
          <a:xfrm>
            <a:off x="802922" y="148478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279235" y="148478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Metin kutusu 39"/>
              <p:cNvSpPr txBox="1"/>
              <p:nvPr/>
            </p:nvSpPr>
            <p:spPr>
              <a:xfrm>
                <a:off x="2711328" y="4880193"/>
                <a:ext cx="5317056" cy="16630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Soru bize ne soruyordu?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tr-TR" sz="24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tr-TR" sz="2200" dirty="0" smtClean="0"/>
                  <a:t> si kaçtır diye . Yani taralı alanı soruyor. </a:t>
                </a:r>
              </a:p>
              <a:p>
                <a:r>
                  <a:rPr lang="tr-TR" sz="2200" dirty="0" smtClean="0"/>
                  <a:t>Taralı alandaki sayı kaçtır? Evet demek ki cevabımız 8+8=16 </a:t>
                </a:r>
                <a:r>
                  <a:rPr lang="tr-TR" sz="2200" dirty="0" err="1" smtClean="0"/>
                  <a:t>dır</a:t>
                </a:r>
                <a:r>
                  <a:rPr lang="tr-TR" sz="2200" dirty="0" smtClean="0"/>
                  <a:t>.</a:t>
                </a:r>
                <a:endParaRPr lang="tr-TR" sz="2200" dirty="0"/>
              </a:p>
            </p:txBody>
          </p:sp>
        </mc:Choice>
        <mc:Fallback xmlns="">
          <p:sp>
            <p:nvSpPr>
              <p:cNvPr id="40" name="Metin kutusu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328" y="4880193"/>
                <a:ext cx="5317056" cy="1663019"/>
              </a:xfrm>
              <a:prstGeom prst="rect">
                <a:avLst/>
              </a:prstGeom>
              <a:blipFill rotWithShape="1">
                <a:blip r:embed="rId3"/>
                <a:stretch>
                  <a:fillRect l="-1835" b="-477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Düz Bağlayıcı 40"/>
          <p:cNvCxnSpPr/>
          <p:nvPr/>
        </p:nvCxnSpPr>
        <p:spPr>
          <a:xfrm>
            <a:off x="1426333" y="4653136"/>
            <a:ext cx="102212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10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3" grpId="0"/>
      <p:bldP spid="24" grpId="0"/>
      <p:bldP spid="25" grpId="0"/>
      <p:bldP spid="26" grpId="0"/>
      <p:bldP spid="31" grpId="0"/>
      <p:bldP spid="33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Metin kutusu 1"/>
              <p:cNvSpPr txBox="1"/>
              <p:nvPr/>
            </p:nvSpPr>
            <p:spPr>
              <a:xfrm>
                <a:off x="234785" y="1141995"/>
                <a:ext cx="8490792" cy="79214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r-TR" sz="3200" dirty="0" smtClean="0">
                    <a:solidFill>
                      <a:schemeClr val="bg1"/>
                    </a:solidFill>
                  </a:rPr>
                  <a:t>96 cevizin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tr-TR" sz="3200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𝑠𝚤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𝑦𝑒𝑑𝑖𝑚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𝐵𝑒𝑛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𝑘𝑎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ç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𝑐𝑒𝑣𝑖𝑧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𝑦𝑒𝑑𝑖𝑚</m:t>
                    </m:r>
                    <m:r>
                      <a:rPr lang="tr-TR" sz="3200" b="0" i="1" smtClean="0">
                        <a:solidFill>
                          <a:schemeClr val="bg1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tr-TR" sz="3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Metin kutus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85" y="1141995"/>
                <a:ext cx="8490792" cy="792140"/>
              </a:xfrm>
              <a:prstGeom prst="rect">
                <a:avLst/>
              </a:prstGeom>
              <a:blipFill rotWithShape="1">
                <a:blip r:embed="rId2"/>
                <a:stretch>
                  <a:fillRect l="-1793" b="-11364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ikdörtgen 2"/>
          <p:cNvSpPr/>
          <p:nvPr/>
        </p:nvSpPr>
        <p:spPr>
          <a:xfrm>
            <a:off x="189424" y="116632"/>
            <a:ext cx="8443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Bunları da siz çözün bakalım.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Metin kutusu 3"/>
              <p:cNvSpPr txBox="1"/>
              <p:nvPr/>
            </p:nvSpPr>
            <p:spPr>
              <a:xfrm>
                <a:off x="240836" y="2276872"/>
                <a:ext cx="8507627" cy="1284262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r-TR" sz="3200" dirty="0" smtClean="0">
                    <a:solidFill>
                      <a:schemeClr val="tx1"/>
                    </a:solidFill>
                  </a:rPr>
                  <a:t>36 bilyenin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tr-TR" sz="3200" i="1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tr-TR" sz="3200" dirty="0" smtClean="0">
                    <a:solidFill>
                      <a:schemeClr val="tx1"/>
                    </a:solidFill>
                  </a:rPr>
                  <a:t>  sini Kemal’ e verdim. Kemal’ kaç bilye verdim?</a:t>
                </a:r>
                <a:endParaRPr lang="tr-TR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Metin kutusu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36" y="2276872"/>
                <a:ext cx="8507627" cy="1284262"/>
              </a:xfrm>
              <a:prstGeom prst="rect">
                <a:avLst/>
              </a:prstGeom>
              <a:blipFill rotWithShape="1">
                <a:blip r:embed="rId3"/>
                <a:stretch>
                  <a:fillRect l="-1790" b="-14623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Metin kutusu 4"/>
              <p:cNvSpPr txBox="1"/>
              <p:nvPr/>
            </p:nvSpPr>
            <p:spPr>
              <a:xfrm>
                <a:off x="234785" y="3857678"/>
                <a:ext cx="7704856" cy="803682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r-TR" sz="3200" dirty="0" smtClean="0">
                    <a:solidFill>
                      <a:schemeClr val="tx1"/>
                    </a:solidFill>
                  </a:rPr>
                  <a:t>21 liranın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tr-TR" sz="3200" b="0" i="1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tr-TR" sz="3200" b="0" i="1" smtClean="0">
                        <a:solidFill>
                          <a:schemeClr val="tx1"/>
                        </a:solidFill>
                        <a:latin typeface="Cambria Math"/>
                      </a:rPr>
                      <m:t>𝑘𝑎</m:t>
                    </m:r>
                    <m:r>
                      <a:rPr lang="tr-TR" sz="3200" b="0" i="1" smtClean="0">
                        <a:solidFill>
                          <a:schemeClr val="tx1"/>
                        </a:solidFill>
                        <a:latin typeface="Cambria Math"/>
                      </a:rPr>
                      <m:t>ç </m:t>
                    </m:r>
                    <m:r>
                      <a:rPr lang="tr-TR" sz="3200" b="0" i="1" smtClean="0">
                        <a:solidFill>
                          <a:schemeClr val="tx1"/>
                        </a:solidFill>
                        <a:latin typeface="Cambria Math"/>
                      </a:rPr>
                      <m:t>𝑙𝑖𝑟𝑎𝑑𝚤𝑟</m:t>
                    </m:r>
                    <m:r>
                      <a:rPr lang="tr-TR" sz="3200" b="0" i="1" smtClean="0">
                        <a:solidFill>
                          <a:schemeClr val="tx1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tr-TR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Metin kutusu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85" y="3857678"/>
                <a:ext cx="7704856" cy="803682"/>
              </a:xfrm>
              <a:prstGeom prst="rect">
                <a:avLst/>
              </a:prstGeom>
              <a:blipFill rotWithShape="1">
                <a:blip r:embed="rId4"/>
                <a:stretch>
                  <a:fillRect l="-1976" b="-8955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Metin kutusu 5"/>
              <p:cNvSpPr txBox="1"/>
              <p:nvPr/>
            </p:nvSpPr>
            <p:spPr>
              <a:xfrm>
                <a:off x="240836" y="4869160"/>
                <a:ext cx="7704856" cy="1777025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r-TR" sz="3200" dirty="0" smtClean="0"/>
                  <a:t>Bahçede 24 çiçek </a:t>
                </a:r>
                <a:r>
                  <a:rPr lang="tr-TR" sz="3200" dirty="0" err="1" smtClean="0"/>
                  <a:t>vadır</a:t>
                </a:r>
                <a:r>
                  <a:rPr lang="tr-TR" sz="3200" dirty="0" smtClean="0"/>
                  <a:t>. Çiçeklerin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tr-TR" sz="3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tr-TR" sz="3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  <m:r>
                      <a:rPr lang="tr-TR" sz="3200" b="0" i="1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tr-TR" sz="3200" dirty="0" smtClean="0">
                    <a:solidFill>
                      <a:schemeClr val="tx1"/>
                    </a:solidFill>
                  </a:rPr>
                  <a:t> güldür. Kalanları ise papatyadır. Bahçede kaç papatya vardır?</a:t>
                </a:r>
                <a:endParaRPr lang="tr-TR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Metin kutus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36" y="4869160"/>
                <a:ext cx="7704856" cy="1777025"/>
              </a:xfrm>
              <a:prstGeom prst="rect">
                <a:avLst/>
              </a:prstGeom>
              <a:blipFill rotWithShape="1">
                <a:blip r:embed="rId5"/>
                <a:stretch>
                  <a:fillRect l="-1976" r="-2451" b="-10239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799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36783"/>
              </p:ext>
            </p:extLst>
          </p:nvPr>
        </p:nvGraphicFramePr>
        <p:xfrm>
          <a:off x="611560" y="2045072"/>
          <a:ext cx="2183904" cy="13839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7968"/>
                <a:gridCol w="727968"/>
                <a:gridCol w="727968"/>
              </a:tblGrid>
              <a:tr h="6919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691964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70750" y="2636004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 Sonra şeklimizin kaç parçaya ayrıldığına bakıyoruz.</a:t>
            </a:r>
            <a:endParaRPr lang="tr-TR" sz="2200" dirty="0"/>
          </a:p>
        </p:txBody>
      </p:sp>
      <p:sp>
        <p:nvSpPr>
          <p:cNvPr id="7" name="Eksi 6"/>
          <p:cNvSpPr/>
          <p:nvPr/>
        </p:nvSpPr>
        <p:spPr>
          <a:xfrm>
            <a:off x="971600" y="4509120"/>
            <a:ext cx="2376264" cy="57606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009662" y="1901056"/>
            <a:ext cx="5810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İlk önce  kesir çizgimizi çekiyoruz.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1891870" y="479715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91870" y="386104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009662" y="3693311"/>
            <a:ext cx="5317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Sonra şeklimizin kaç parçasının boyandığına bakıp yazıyoruz.</a:t>
            </a:r>
            <a:endParaRPr lang="tr-TR" sz="2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215385" y="4616851"/>
            <a:ext cx="531705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Şimdi kesir sayısını okuyalım.</a:t>
            </a:r>
            <a:endParaRPr lang="tr-TR" sz="2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271684" y="5229371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6 ’ da 1 ya da</a:t>
            </a:r>
            <a:endParaRPr lang="tr-TR" sz="22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242160" y="5684927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1 bölü 6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20503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/>
      <p:bldP spid="11" grpId="0"/>
      <p:bldP spid="12" grpId="0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70750" y="2636004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 Sonra şeklimizin kaç parçaya ayrıldığına bakıyoruz.</a:t>
            </a:r>
            <a:endParaRPr lang="tr-TR" sz="2200" dirty="0"/>
          </a:p>
        </p:txBody>
      </p:sp>
      <p:sp>
        <p:nvSpPr>
          <p:cNvPr id="7" name="Eksi 6"/>
          <p:cNvSpPr/>
          <p:nvPr/>
        </p:nvSpPr>
        <p:spPr>
          <a:xfrm>
            <a:off x="971600" y="4509120"/>
            <a:ext cx="2376264" cy="57606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009662" y="1901056"/>
            <a:ext cx="5810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İlk önce  kesir çizgimizi çekiyoruz.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1891870" y="479715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91870" y="386104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009662" y="3693311"/>
            <a:ext cx="5317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Sonra şeklimizin kaç parçasının boyandığına bakıp yazıyoruz.</a:t>
            </a:r>
            <a:endParaRPr lang="tr-TR" sz="2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215385" y="4616851"/>
            <a:ext cx="531705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Şimdi kesir sayısını okuyalım.</a:t>
            </a:r>
            <a:endParaRPr lang="tr-TR" sz="2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271684" y="5229371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8 ’ de </a:t>
            </a:r>
            <a:r>
              <a:rPr lang="tr-TR" sz="2200" dirty="0"/>
              <a:t>3</a:t>
            </a:r>
            <a:r>
              <a:rPr lang="tr-TR" sz="2200" dirty="0" smtClean="0"/>
              <a:t> ya da</a:t>
            </a:r>
            <a:endParaRPr lang="tr-TR" sz="22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242160" y="5684927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3 bölü 8</a:t>
            </a:r>
            <a:endParaRPr lang="tr-TR" sz="2200" dirty="0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621977"/>
              </p:ext>
            </p:extLst>
          </p:nvPr>
        </p:nvGraphicFramePr>
        <p:xfrm>
          <a:off x="611560" y="1450670"/>
          <a:ext cx="1440160" cy="220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/>
                <a:gridCol w="720080"/>
              </a:tblGrid>
              <a:tr h="5515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5515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5515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5151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6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/>
      <p:bldP spid="11" grpId="0"/>
      <p:bldP spid="12" grpId="0"/>
      <p:bldP spid="13" grpId="0" animBg="1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70750" y="2636004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 Sonra şeklimizin kaç parçaya ayrıldığına bakıyoruz.</a:t>
            </a:r>
            <a:endParaRPr lang="tr-TR" sz="2200" dirty="0"/>
          </a:p>
        </p:txBody>
      </p:sp>
      <p:sp>
        <p:nvSpPr>
          <p:cNvPr id="7" name="Eksi 6"/>
          <p:cNvSpPr/>
          <p:nvPr/>
        </p:nvSpPr>
        <p:spPr>
          <a:xfrm>
            <a:off x="971600" y="4509120"/>
            <a:ext cx="2376264" cy="57606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009662" y="1901056"/>
            <a:ext cx="5810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İlk önce  kesir çizgimizi çekiyoruz.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1619672" y="4797152"/>
            <a:ext cx="10081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16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91870" y="386104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009662" y="3693311"/>
            <a:ext cx="5317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Sonra şeklimizin kaç parçasının boyandığına bakıp yazıyoruz.</a:t>
            </a:r>
            <a:endParaRPr lang="tr-TR" sz="2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215385" y="4616851"/>
            <a:ext cx="531705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Şimdi kesir sayısını okuyalım.</a:t>
            </a:r>
            <a:endParaRPr lang="tr-TR" sz="2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271684" y="5229371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16 ’ da 4 ya da</a:t>
            </a:r>
            <a:endParaRPr lang="tr-TR" sz="22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242160" y="5684927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/>
              <a:t>4</a:t>
            </a:r>
            <a:r>
              <a:rPr lang="tr-TR" sz="2200" dirty="0" smtClean="0"/>
              <a:t> bölü 16</a:t>
            </a:r>
            <a:endParaRPr lang="tr-TR" sz="2200" dirty="0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480505"/>
              </p:ext>
            </p:extLst>
          </p:nvPr>
        </p:nvGraphicFramePr>
        <p:xfrm>
          <a:off x="683567" y="1412776"/>
          <a:ext cx="1744024" cy="2088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6006"/>
                <a:gridCol w="436006"/>
                <a:gridCol w="436006"/>
                <a:gridCol w="436006"/>
              </a:tblGrid>
              <a:tr h="52205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2205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2205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22058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6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/>
      <p:bldP spid="11" grpId="0"/>
      <p:bldP spid="12" grpId="0"/>
      <p:bldP spid="13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70750" y="2636004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 Sonra şeklimizin kaç parçaya ayrıldığına bakıyoruz.</a:t>
            </a:r>
            <a:endParaRPr lang="tr-TR" sz="2200" dirty="0"/>
          </a:p>
        </p:txBody>
      </p:sp>
      <p:sp>
        <p:nvSpPr>
          <p:cNvPr id="7" name="Eksi 6"/>
          <p:cNvSpPr/>
          <p:nvPr/>
        </p:nvSpPr>
        <p:spPr>
          <a:xfrm>
            <a:off x="971600" y="4509120"/>
            <a:ext cx="2376264" cy="57606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009662" y="1901056"/>
            <a:ext cx="5810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* İlk önce  kesir çizgimizi çekiyoruz.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1891870" y="479715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91870" y="3861048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tr-T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009662" y="3693311"/>
            <a:ext cx="5317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* Sonra şeklimizin kaç parçasının boyandığına bakıp yazıyoruz.</a:t>
            </a:r>
            <a:endParaRPr lang="tr-TR" sz="2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215385" y="4616851"/>
            <a:ext cx="5317056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Şimdi kesir sayısını okuyalım.</a:t>
            </a:r>
            <a:endParaRPr lang="tr-TR" sz="22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271684" y="5229371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4 ’ de 1 ya da</a:t>
            </a:r>
            <a:endParaRPr lang="tr-TR" sz="22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3242160" y="5684927"/>
            <a:ext cx="5317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1 bölü 4</a:t>
            </a:r>
            <a:endParaRPr lang="tr-TR" sz="2200" dirty="0"/>
          </a:p>
        </p:txBody>
      </p:sp>
      <p:sp>
        <p:nvSpPr>
          <p:cNvPr id="2" name="Oval 1"/>
          <p:cNvSpPr/>
          <p:nvPr/>
        </p:nvSpPr>
        <p:spPr>
          <a:xfrm>
            <a:off x="467544" y="1504541"/>
            <a:ext cx="2064511" cy="2064511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00"/>
              </a:solidFill>
            </a:endParaRPr>
          </a:p>
        </p:txBody>
      </p:sp>
      <p:sp>
        <p:nvSpPr>
          <p:cNvPr id="20" name="Pasta 19"/>
          <p:cNvSpPr/>
          <p:nvPr/>
        </p:nvSpPr>
        <p:spPr>
          <a:xfrm>
            <a:off x="507098" y="1525434"/>
            <a:ext cx="2024957" cy="2043618"/>
          </a:xfrm>
          <a:prstGeom prst="pi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9" name="Düz Bağlayıcı 8"/>
          <p:cNvCxnSpPr/>
          <p:nvPr/>
        </p:nvCxnSpPr>
        <p:spPr>
          <a:xfrm>
            <a:off x="1531475" y="1490137"/>
            <a:ext cx="0" cy="206451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487320" y="2547243"/>
            <a:ext cx="206451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6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0" grpId="0"/>
      <p:bldP spid="11" grpId="0"/>
      <p:bldP spid="12" grpId="0"/>
      <p:bldP spid="13" grpId="0" animBg="1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kış Çizelgesi: Veri 27"/>
          <p:cNvSpPr/>
          <p:nvPr/>
        </p:nvSpPr>
        <p:spPr>
          <a:xfrm>
            <a:off x="528869" y="5032550"/>
            <a:ext cx="1666867" cy="1348778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83987"/>
              </p:ext>
            </p:extLst>
          </p:nvPr>
        </p:nvGraphicFramePr>
        <p:xfrm>
          <a:off x="323528" y="404664"/>
          <a:ext cx="2376264" cy="72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</a:tblGrid>
              <a:tr h="72008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027396"/>
              </p:ext>
            </p:extLst>
          </p:nvPr>
        </p:nvGraphicFramePr>
        <p:xfrm>
          <a:off x="467544" y="1700808"/>
          <a:ext cx="117579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7896"/>
                <a:gridCol w="587896"/>
              </a:tblGrid>
              <a:tr h="2426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4265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24265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4" name="Akış Çizelgesi: Harmanla 3"/>
          <p:cNvSpPr/>
          <p:nvPr/>
        </p:nvSpPr>
        <p:spPr>
          <a:xfrm>
            <a:off x="3347864" y="620688"/>
            <a:ext cx="1872208" cy="1728192"/>
          </a:xfrm>
          <a:prstGeom prst="flowChartCol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İkizkenar Üçgen 4"/>
          <p:cNvSpPr/>
          <p:nvPr/>
        </p:nvSpPr>
        <p:spPr>
          <a:xfrm>
            <a:off x="3347864" y="1516697"/>
            <a:ext cx="1872208" cy="832183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 Üçgen 5"/>
          <p:cNvSpPr/>
          <p:nvPr/>
        </p:nvSpPr>
        <p:spPr>
          <a:xfrm>
            <a:off x="6372200" y="1052736"/>
            <a:ext cx="1872208" cy="1440160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Düz Bağlayıcı 7"/>
          <p:cNvCxnSpPr>
            <a:stCxn id="6" idx="2"/>
            <a:endCxn id="6" idx="5"/>
          </p:cNvCxnSpPr>
          <p:nvPr/>
        </p:nvCxnSpPr>
        <p:spPr>
          <a:xfrm flipV="1">
            <a:off x="6372200" y="1772816"/>
            <a:ext cx="936104" cy="7200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İkizkenar Üçgen 8"/>
          <p:cNvSpPr/>
          <p:nvPr/>
        </p:nvSpPr>
        <p:spPr>
          <a:xfrm>
            <a:off x="6372201" y="1772817"/>
            <a:ext cx="1872208" cy="72007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2195736" y="3140968"/>
            <a:ext cx="165618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Veya 11"/>
          <p:cNvSpPr/>
          <p:nvPr/>
        </p:nvSpPr>
        <p:spPr>
          <a:xfrm>
            <a:off x="4644008" y="3212976"/>
            <a:ext cx="1944216" cy="2016224"/>
          </a:xfrm>
          <a:prstGeom prst="flowChar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Paralelkenar 12"/>
          <p:cNvSpPr/>
          <p:nvPr/>
        </p:nvSpPr>
        <p:spPr>
          <a:xfrm>
            <a:off x="539552" y="5013176"/>
            <a:ext cx="3456384" cy="1368152"/>
          </a:xfrm>
          <a:prstGeom prst="parallelogram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Bağlayıcı 16"/>
          <p:cNvCxnSpPr/>
          <p:nvPr/>
        </p:nvCxnSpPr>
        <p:spPr>
          <a:xfrm flipV="1">
            <a:off x="971600" y="5032550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 flipV="1">
            <a:off x="1403648" y="5013176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 flipV="1">
            <a:off x="1830895" y="4982007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 flipV="1">
            <a:off x="2195736" y="4982007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 flipV="1">
            <a:off x="2915816" y="4994381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 flipV="1">
            <a:off x="2555776" y="4982007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/>
          <p:cNvCxnSpPr/>
          <p:nvPr/>
        </p:nvCxnSpPr>
        <p:spPr>
          <a:xfrm flipV="1">
            <a:off x="3275856" y="5013176"/>
            <a:ext cx="36004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Yuvarlatılmış Dikdörtgen 28"/>
          <p:cNvSpPr/>
          <p:nvPr/>
        </p:nvSpPr>
        <p:spPr>
          <a:xfrm>
            <a:off x="7308305" y="3212976"/>
            <a:ext cx="1512167" cy="13681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0" name="Düz Bağlayıcı 29"/>
          <p:cNvCxnSpPr>
            <a:stCxn id="29" idx="2"/>
          </p:cNvCxnSpPr>
          <p:nvPr/>
        </p:nvCxnSpPr>
        <p:spPr>
          <a:xfrm flipH="1" flipV="1">
            <a:off x="8064388" y="3212976"/>
            <a:ext cx="1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97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Eksi 6"/>
          <p:cNvSpPr/>
          <p:nvPr/>
        </p:nvSpPr>
        <p:spPr>
          <a:xfrm>
            <a:off x="7458472" y="1907370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0" name="Dikdörtgen 9"/>
          <p:cNvSpPr/>
          <p:nvPr/>
        </p:nvSpPr>
        <p:spPr>
          <a:xfrm>
            <a:off x="7668344" y="2000453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8344" y="1352381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915816" y="1844824"/>
            <a:ext cx="3888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Taralı alanı kesirle ifade edelim.</a:t>
            </a:r>
            <a:endParaRPr lang="tr-TR" sz="2200" dirty="0"/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018116"/>
              </p:ext>
            </p:extLst>
          </p:nvPr>
        </p:nvGraphicFramePr>
        <p:xfrm>
          <a:off x="668367" y="1538145"/>
          <a:ext cx="1751856" cy="15279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3952"/>
                <a:gridCol w="583952"/>
                <a:gridCol w="583952"/>
              </a:tblGrid>
              <a:tr h="763972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763972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Metin kutusu 15"/>
          <p:cNvSpPr txBox="1"/>
          <p:nvPr/>
        </p:nvSpPr>
        <p:spPr>
          <a:xfrm>
            <a:off x="2884917" y="3284984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Taralı </a:t>
            </a:r>
            <a:r>
              <a:rPr lang="tr-T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olmayan</a:t>
            </a:r>
            <a:r>
              <a:rPr lang="tr-TR" sz="2200" dirty="0" smtClean="0"/>
              <a:t> alanı yani geri kalan alanı kesirle ifade edelim.</a:t>
            </a:r>
            <a:endParaRPr lang="tr-TR" sz="2200" dirty="0"/>
          </a:p>
        </p:txBody>
      </p:sp>
      <p:sp>
        <p:nvSpPr>
          <p:cNvPr id="17" name="Eksi 16"/>
          <p:cNvSpPr/>
          <p:nvPr/>
        </p:nvSpPr>
        <p:spPr>
          <a:xfrm>
            <a:off x="7458472" y="3607399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8" name="Dikdörtgen 17"/>
          <p:cNvSpPr/>
          <p:nvPr/>
        </p:nvSpPr>
        <p:spPr>
          <a:xfrm>
            <a:off x="7668344" y="370048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668344" y="305241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46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5" grpId="0"/>
      <p:bldP spid="16" grpId="0"/>
      <p:bldP spid="17" grpId="0" animBg="1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Eksi 6"/>
          <p:cNvSpPr/>
          <p:nvPr/>
        </p:nvSpPr>
        <p:spPr>
          <a:xfrm>
            <a:off x="7458472" y="1907370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0" name="Dikdörtgen 9"/>
          <p:cNvSpPr/>
          <p:nvPr/>
        </p:nvSpPr>
        <p:spPr>
          <a:xfrm>
            <a:off x="7458472" y="2000453"/>
            <a:ext cx="8640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18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8344" y="1352381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915816" y="1844824"/>
            <a:ext cx="3888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Taralı alanı kesirle ifade edelim.</a:t>
            </a:r>
            <a:endParaRPr lang="tr-TR" sz="22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884917" y="3284984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Taralı </a:t>
            </a:r>
            <a:r>
              <a:rPr lang="tr-T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olmayan</a:t>
            </a:r>
            <a:r>
              <a:rPr lang="tr-TR" sz="2200" dirty="0" smtClean="0"/>
              <a:t> alanı yani geri kalan alanı kesirle ifade edelim.</a:t>
            </a:r>
            <a:endParaRPr lang="tr-TR" sz="2200" dirty="0"/>
          </a:p>
        </p:txBody>
      </p:sp>
      <p:sp>
        <p:nvSpPr>
          <p:cNvPr id="17" name="Eksi 16"/>
          <p:cNvSpPr/>
          <p:nvPr/>
        </p:nvSpPr>
        <p:spPr>
          <a:xfrm>
            <a:off x="7458472" y="3607399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8" name="Dikdörtgen 17"/>
          <p:cNvSpPr/>
          <p:nvPr/>
        </p:nvSpPr>
        <p:spPr>
          <a:xfrm>
            <a:off x="7538501" y="3700482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18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538501" y="3052410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56580"/>
              </p:ext>
            </p:extLst>
          </p:nvPr>
        </p:nvGraphicFramePr>
        <p:xfrm>
          <a:off x="611560" y="1525434"/>
          <a:ext cx="1175793" cy="28240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1931"/>
                <a:gridCol w="391931"/>
                <a:gridCol w="391931"/>
              </a:tblGrid>
              <a:tr h="47068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7068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7068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7068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7068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7068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Metin kutusu 11"/>
          <p:cNvSpPr txBox="1"/>
          <p:nvPr/>
        </p:nvSpPr>
        <p:spPr>
          <a:xfrm>
            <a:off x="607615" y="5013176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Şeklin tamamını nasıl ifade ederiz?</a:t>
            </a:r>
            <a:endParaRPr lang="tr-TR" sz="2200" dirty="0"/>
          </a:p>
        </p:txBody>
      </p:sp>
      <p:sp>
        <p:nvSpPr>
          <p:cNvPr id="13" name="Eksi 12"/>
          <p:cNvSpPr/>
          <p:nvPr/>
        </p:nvSpPr>
        <p:spPr>
          <a:xfrm>
            <a:off x="4146105" y="5556933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4" name="Dikdörtgen 13"/>
          <p:cNvSpPr/>
          <p:nvPr/>
        </p:nvSpPr>
        <p:spPr>
          <a:xfrm>
            <a:off x="4226134" y="5650016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18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226134" y="5001944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18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627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5" grpId="0"/>
      <p:bldP spid="16" grpId="0"/>
      <p:bldP spid="17" grpId="0" animBg="1"/>
      <p:bldP spid="18" grpId="0"/>
      <p:bldP spid="19" grpId="0"/>
      <p:bldP spid="12" grpId="0"/>
      <p:bldP spid="13" grpId="0" animBg="1"/>
      <p:bldP spid="14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79513" y="325105"/>
            <a:ext cx="83529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Şekle göre taralı alana karşılık gelen kesir sayısını bulalım</a:t>
            </a:r>
            <a:endParaRPr lang="tr-TR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Eksi 6"/>
          <p:cNvSpPr/>
          <p:nvPr/>
        </p:nvSpPr>
        <p:spPr>
          <a:xfrm>
            <a:off x="7458472" y="1907370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0" name="Dikdörtgen 9"/>
          <p:cNvSpPr/>
          <p:nvPr/>
        </p:nvSpPr>
        <p:spPr>
          <a:xfrm>
            <a:off x="7668344" y="2000453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8344" y="1352381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915816" y="1844824"/>
            <a:ext cx="3888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Taralı alanı kesirle ifade edelim.</a:t>
            </a:r>
            <a:endParaRPr lang="tr-TR" sz="22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2884917" y="3284984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Taralı </a:t>
            </a:r>
            <a:r>
              <a:rPr lang="tr-TR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olmayan</a:t>
            </a:r>
            <a:r>
              <a:rPr lang="tr-TR" sz="2200" dirty="0" smtClean="0"/>
              <a:t> alanı yani geri kalan alanı kesirle ifade edelim.</a:t>
            </a:r>
            <a:endParaRPr lang="tr-TR" sz="2200" dirty="0"/>
          </a:p>
        </p:txBody>
      </p:sp>
      <p:sp>
        <p:nvSpPr>
          <p:cNvPr id="17" name="Eksi 16"/>
          <p:cNvSpPr/>
          <p:nvPr/>
        </p:nvSpPr>
        <p:spPr>
          <a:xfrm>
            <a:off x="7458472" y="3607399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8" name="Dikdörtgen 17"/>
          <p:cNvSpPr/>
          <p:nvPr/>
        </p:nvSpPr>
        <p:spPr>
          <a:xfrm>
            <a:off x="7668344" y="3700482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668344" y="3052410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467544" y="1504541"/>
            <a:ext cx="2064511" cy="2064511"/>
          </a:xfrm>
          <a:prstGeom prst="ellipse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00"/>
              </a:solidFill>
            </a:endParaRPr>
          </a:p>
        </p:txBody>
      </p:sp>
      <p:sp>
        <p:nvSpPr>
          <p:cNvPr id="13" name="Pasta 12"/>
          <p:cNvSpPr/>
          <p:nvPr/>
        </p:nvSpPr>
        <p:spPr>
          <a:xfrm>
            <a:off x="507098" y="1525434"/>
            <a:ext cx="2024957" cy="2043618"/>
          </a:xfrm>
          <a:prstGeom prst="pi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1531475" y="1490137"/>
            <a:ext cx="0" cy="206451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 flipH="1">
            <a:off x="487320" y="2547243"/>
            <a:ext cx="2064511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kutusu 20"/>
          <p:cNvSpPr txBox="1"/>
          <p:nvPr/>
        </p:nvSpPr>
        <p:spPr>
          <a:xfrm>
            <a:off x="607615" y="5013176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Şeklin tamamını nasıl ifade ederiz?</a:t>
            </a:r>
            <a:endParaRPr lang="tr-TR" sz="2200" dirty="0"/>
          </a:p>
        </p:txBody>
      </p:sp>
      <p:sp>
        <p:nvSpPr>
          <p:cNvPr id="22" name="Eksi 21"/>
          <p:cNvSpPr/>
          <p:nvPr/>
        </p:nvSpPr>
        <p:spPr>
          <a:xfrm>
            <a:off x="4146105" y="5556933"/>
            <a:ext cx="864096" cy="288032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23" name="Dikdörtgen 22"/>
          <p:cNvSpPr/>
          <p:nvPr/>
        </p:nvSpPr>
        <p:spPr>
          <a:xfrm>
            <a:off x="4355977" y="5650016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355977" y="5001944"/>
            <a:ext cx="4443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 flipH="1" flipV="1">
            <a:off x="2273897" y="2412693"/>
            <a:ext cx="3804120" cy="29431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6078017" y="5095268"/>
            <a:ext cx="2454424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4 de 1’in çeyrek demek olduğunu biliyor muydunuz?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2873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5" grpId="0"/>
      <p:bldP spid="16" grpId="0"/>
      <p:bldP spid="17" grpId="0" animBg="1"/>
      <p:bldP spid="18" grpId="0"/>
      <p:bldP spid="19" grpId="0"/>
      <p:bldP spid="21" grpId="0"/>
      <p:bldP spid="22" grpId="0" animBg="1"/>
      <p:bldP spid="23" grpId="0"/>
      <p:bldP spid="24" grpId="0"/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81</TotalTime>
  <Words>583</Words>
  <Application>Microsoft Office PowerPoint</Application>
  <PresentationFormat>Ekran Gösterisi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Ft</dc:creator>
  <cp:lastModifiedBy>Ft</cp:lastModifiedBy>
  <cp:revision>20</cp:revision>
  <dcterms:created xsi:type="dcterms:W3CDTF">2011-04-26T18:40:05Z</dcterms:created>
  <dcterms:modified xsi:type="dcterms:W3CDTF">2011-08-20T23:18:56Z</dcterms:modified>
</cp:coreProperties>
</file>